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59"/>
  </p:notesMasterIdLst>
  <p:handoutMasterIdLst>
    <p:handoutMasterId r:id="rId60"/>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7" r:id="rId28"/>
    <p:sldId id="743" r:id="rId29"/>
    <p:sldId id="758" r:id="rId30"/>
    <p:sldId id="760" r:id="rId31"/>
    <p:sldId id="789" r:id="rId32"/>
    <p:sldId id="769" r:id="rId33"/>
    <p:sldId id="770" r:id="rId34"/>
    <p:sldId id="766" r:id="rId35"/>
    <p:sldId id="772" r:id="rId36"/>
    <p:sldId id="762" r:id="rId37"/>
    <p:sldId id="771" r:id="rId38"/>
    <p:sldId id="754" r:id="rId39"/>
    <p:sldId id="791" r:id="rId40"/>
    <p:sldId id="777" r:id="rId41"/>
    <p:sldId id="773" r:id="rId42"/>
    <p:sldId id="774" r:id="rId43"/>
    <p:sldId id="753" r:id="rId44"/>
    <p:sldId id="765" r:id="rId45"/>
    <p:sldId id="764" r:id="rId46"/>
    <p:sldId id="790" r:id="rId47"/>
    <p:sldId id="752" r:id="rId48"/>
    <p:sldId id="738" r:id="rId49"/>
    <p:sldId id="739" r:id="rId50"/>
    <p:sldId id="274" r:id="rId51"/>
    <p:sldId id="276" r:id="rId52"/>
    <p:sldId id="778" r:id="rId53"/>
    <p:sldId id="783" r:id="rId54"/>
    <p:sldId id="779" r:id="rId55"/>
    <p:sldId id="780" r:id="rId56"/>
    <p:sldId id="781" r:id="rId57"/>
    <p:sldId id="78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7"/>
            <p14:sldId id="743"/>
            <p14:sldId id="758"/>
            <p14:sldId id="760"/>
            <p14:sldId id="789"/>
            <p14:sldId id="769"/>
            <p14:sldId id="770"/>
            <p14:sldId id="766"/>
            <p14:sldId id="772"/>
            <p14:sldId id="762"/>
            <p14:sldId id="771"/>
            <p14:sldId id="754"/>
            <p14:sldId id="791"/>
            <p14:sldId id="777"/>
            <p14:sldId id="773"/>
            <p14:sldId id="774"/>
            <p14:sldId id="753"/>
            <p14:sldId id="765"/>
            <p14:sldId id="764"/>
            <p14:sldId id="790"/>
            <p14:sldId id="752"/>
            <p14:sldId id="738"/>
            <p14:sldId id="739"/>
            <p14:sldId id="274"/>
            <p14:sldId id="276"/>
            <p14:sldId id="778"/>
            <p14:sldId id="783"/>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68" autoAdjust="0"/>
    <p:restoredTop sz="88036" autoAdjust="0"/>
  </p:normalViewPr>
  <p:slideViewPr>
    <p:cSldViewPr snapToGrid="0" showGuides="1">
      <p:cViewPr varScale="1">
        <p:scale>
          <a:sx n="88" d="100"/>
          <a:sy n="88" d="100"/>
        </p:scale>
        <p:origin x="331" y="7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0-30T23:26:54.610" idx="1">
    <p:pos x="10" y="10"/>
    <p:text>I used slide 23 as an outline for what I put in. It focuses on WTI. Brent was added after. Do we want to show one after the other or try to show them at the same time?</p:text>
    <p:extLst>
      <p:ext uri="{C676402C-5697-4E1C-873F-D02D1690AC5C}">
        <p15:threadingInfo xmlns:p15="http://schemas.microsoft.com/office/powerpoint/2012/main" timeZoneBias="420"/>
      </p:ext>
    </p:extLst>
  </p:cm>
  <p:cm authorId="2" dt="2019-10-30T23:29:26.340" idx="2">
    <p:pos x="106" y="106"/>
    <p:text>Slide 27 is of the fitted standardized residuals for WTI. Different than slide 37, so I wasn't sure where it fit in?
</p:text>
    <p:extLst>
      <p:ext uri="{C676402C-5697-4E1C-873F-D02D1690AC5C}">
        <p15:threadingInfo xmlns:p15="http://schemas.microsoft.com/office/powerpoint/2012/main" timeZoneBias="420"/>
      </p:ext>
    </p:extLst>
  </p:cm>
  <p:cm authorId="2" dt="2019-10-30T23:31:48.350" idx="3">
    <p:pos x="298" y="298"/>
    <p:text>Slide 23 shows strategy performance is 16.8% YTD. Not sure where that number came from? Something should probably be added around slide 32 or 33. Similar conclusions should probably be shown on the Brent at slide 38 or 39.</p:text>
    <p:extLst>
      <p:ext uri="{C676402C-5697-4E1C-873F-D02D1690AC5C}">
        <p15:threadingInfo xmlns:p15="http://schemas.microsoft.com/office/powerpoint/2012/main" timeZoneBias="420"/>
      </p:ext>
    </p:extLst>
  </p:cm>
  <p:cm authorId="2" dt="2019-10-30T23:34:54.734" idx="4">
    <p:pos x="394" y="394"/>
    <p:text>The SC_mean_revision wasn't in Brandon's research doc, but if you wanted to show PandL it would probably fit in slide 33</p:text>
    <p:extLst>
      <p:ext uri="{C676402C-5697-4E1C-873F-D02D1690AC5C}">
        <p15:threadingInfo xmlns:p15="http://schemas.microsoft.com/office/powerpoint/2012/main" timeZoneBias="420"/>
      </p:ext>
    </p:extLst>
  </p:cm>
  <p:cm authorId="2" dt="2019-10-30T23:41:21.745" idx="5">
    <p:pos x="490" y="490"/>
    <p:text>Updated timeline? I started an appendix of some of the additional research at slide 46 could be part of the "Next Steps".</p:text>
    <p:extLst>
      <p:ext uri="{C676402C-5697-4E1C-873F-D02D1690AC5C}">
        <p15:threadingInfo xmlns:p15="http://schemas.microsoft.com/office/powerpoint/2012/main" timeZoneBias="420"/>
      </p:ext>
    </p:extLst>
  </p:cm>
  <p:cm authorId="2" dt="2019-10-30T23:53:18.239" idx="6">
    <p:pos x="586" y="586"/>
    <p:text>Initial Findings? - tied to the Executive Summary</p:text>
    <p:extLst>
      <p:ext uri="{C676402C-5697-4E1C-873F-D02D1690AC5C}">
        <p15:threadingInfo xmlns:p15="http://schemas.microsoft.com/office/powerpoint/2012/main" timeZoneBias="420"/>
      </p:ext>
    </p:extLst>
  </p:cm>
  <p:cm authorId="2" dt="2019-10-30T23:53:48.020" idx="7">
    <p:pos x="682" y="682"/>
    <p:text>Next Steps? Portfolio B? Dashboard? Mobile App? Explore more commodities?</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smtClean="0"/>
            <a:t>The Grab</a:t>
          </a:r>
          <a:endParaRPr lang="en-US" sz="1100" dirty="0"/>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smtClean="0"/>
            <a:t>Quantum Capital merges the latest and greatest in data science with fundamental commodities trading strategies.  Take advantage of the unique skills of Quantum Capital to say goodbye to passive investing, and achieve above-market returns.  </a:t>
          </a:r>
          <a:r>
            <a:rPr lang="en-US" sz="1100" dirty="0" smtClean="0"/>
            <a:t>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smtClean="0"/>
            <a:t>Problem/ Opportunity</a:t>
          </a:r>
          <a:endParaRPr lang="en-US" sz="1100" dirty="0"/>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smtClean="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endParaRPr lang="en-US" sz="1100" dirty="0"/>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smtClean="0"/>
            <a:t>Solution/ Product</a:t>
          </a:r>
          <a:endParaRPr lang="en-US" sz="1100" dirty="0"/>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a:t>
          </a:r>
          <a:r>
            <a:rPr lang="en-US" sz="1100" dirty="0" smtClean="0"/>
            <a:t>The ultimate goal for the initial project is to develop two profitable trading strategies.  The models developed using machine learning techniques will be the foundation for the strategies.  The end products will be two portfolios, each starting at $10 MM.  The first portfolio will consist of trades in crude oil, and crude oil byproducts futures contracts.  The second portfolio will employ a gasoline-specific strategy using proprietary stitching of futures contracts and feature extraction.  Also, Quantum Capital provides an on-the-go solution for monitoring trades and performance by way of an online dashboard, and mobile phone application.</a:t>
          </a:r>
          <a:endParaRPr lang="en-US" sz="1100" dirty="0"/>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smtClean="0"/>
            <a:t>Potential Return</a:t>
          </a:r>
          <a:endParaRPr lang="en-US" sz="1100" dirty="0"/>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smtClean="0"/>
            <a:t>Initial results are quite promising. The mean revision trading strategy employed in Portfolio </a:t>
          </a:r>
          <a:r>
            <a:rPr lang="en-US" sz="1100" dirty="0" smtClean="0"/>
            <a:t>A for WTI </a:t>
          </a:r>
          <a:r>
            <a:rPr lang="en-US" sz="1100" dirty="0" smtClean="0"/>
            <a:t>yielded </a:t>
          </a:r>
          <a:r>
            <a:rPr lang="en-US" sz="1100" dirty="0" smtClean="0"/>
            <a:t>an annualized return of  </a:t>
          </a:r>
          <a:r>
            <a:rPr lang="en-US" sz="1100" b="1" dirty="0" smtClean="0"/>
            <a:t>22.39</a:t>
          </a:r>
          <a:r>
            <a:rPr lang="en-US" sz="1100" b="1" dirty="0" smtClean="0"/>
            <a:t>%.</a:t>
          </a:r>
          <a:r>
            <a:rPr lang="en-US" sz="1100" dirty="0" smtClean="0"/>
            <a:t> The </a:t>
          </a:r>
          <a:r>
            <a:rPr lang="en-US" sz="1100" dirty="0" smtClean="0"/>
            <a:t>trading strategy </a:t>
          </a:r>
          <a:r>
            <a:rPr lang="en-US" sz="1100" dirty="0" smtClean="0"/>
            <a:t>in </a:t>
          </a:r>
          <a:r>
            <a:rPr lang="en-US" sz="1100" dirty="0" smtClean="0"/>
            <a:t>Portfolio </a:t>
          </a:r>
          <a:r>
            <a:rPr lang="en-US" sz="1100" dirty="0" smtClean="0"/>
            <a:t>B for Brent Crude yielded an annualized return of </a:t>
          </a:r>
          <a:r>
            <a:rPr lang="en-US" sz="1100" b="1" dirty="0" smtClean="0"/>
            <a:t>29.27%.  </a:t>
          </a:r>
          <a:endParaRPr lang="en-US" sz="1100" dirty="0"/>
        </a:p>
      </dgm:t>
    </dgm:pt>
    <dgm:pt modelId="{E58ACA27-7311-49ED-B873-4228AAB7F0D5}" type="parTrans" cxnId="{8A99E4A2-6DC5-475C-B54B-71E8F18BEF9A}">
      <dgm:prSet/>
      <dgm:spPr/>
    </dgm:pt>
    <dgm:pt modelId="{760AF869-44F8-4F76-81B9-C7DA2D7F09E4}" type="sibTrans" cxnId="{8A99E4A2-6DC5-475C-B54B-71E8F18BEF9A}">
      <dgm:prSet/>
      <dgm:spPr/>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8A99E4A2-6DC5-475C-B54B-71E8F18BEF9A}" srcId="{09DC3DB2-2131-41C3-9B81-D5F27CCFE784}" destId="{BD5AD6DD-F7FE-4AF5-BC0E-2B3DDC6B9C8B}" srcOrd="0" destOrd="0" parTransId="{E58ACA27-7311-49ED-B873-4228AAB7F0D5}" sibTransId="{760AF869-44F8-4F76-81B9-C7DA2D7F09E4}"/>
    <dgm:cxn modelId="{73133FE8-42B3-4B2E-9CE8-24C841908392}" type="presOf" srcId="{BD5AD6DD-F7FE-4AF5-BC0E-2B3DDC6B9C8B}" destId="{0B8C65E2-C2C6-4797-9F6A-650661F29C65}"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smtClean="0"/>
            <a:t>Competition</a:t>
          </a:r>
          <a:endParaRPr lang="en-US" sz="1100" dirty="0"/>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smtClean="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endParaRPr lang="en-US" sz="1100"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smtClean="0"/>
            <a:t>Execution</a:t>
          </a:r>
          <a:endParaRPr lang="en-US" sz="1100" dirty="0"/>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smtClean="0"/>
            <a:t>To execute our strategy, we will download futures contract pricing data, along with data from the Department of Energy.  We will then analyze futures contract curves, accounting for </a:t>
          </a:r>
          <a:r>
            <a:rPr lang="en-US" sz="1100" dirty="0" err="1" smtClean="0"/>
            <a:t>contango</a:t>
          </a:r>
          <a:r>
            <a:rPr lang="en-US" sz="1100" dirty="0" smtClean="0"/>
            <a:t> and backwardation.  During our EDA we will also explore various technical indicators, along with correlations.  During data preparation we will remove outliers and fill in missing values.  We will then explore various modelling techniques, including Neural Networks, Random Forests, Logistic Regression, and Linear Regression.  Based on model results we will formulate a trading strategy, and evaluate the results by back testing for year to date returns.  The trading strategy will be executed using automated trading algorithms.  We will display and track results in a dashboard and mobile application.   </a:t>
          </a:r>
          <a:endParaRPr lang="en-US" sz="1100" dirty="0"/>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smtClean="0"/>
            <a:t>Financials</a:t>
          </a:r>
          <a:endParaRPr lang="en-US" sz="1100" dirty="0"/>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smtClean="0"/>
            <a:t>The team is seeking a $10 MM investment for Portfolio A, and a $10 MM investment for Portfolio B.</a:t>
          </a:r>
          <a:endParaRPr lang="en-US" sz="1100" dirty="0"/>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smtClean="0"/>
            <a:t>The Team</a:t>
          </a:r>
          <a:endParaRPr lang="en-US" sz="1100" dirty="0"/>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smtClean="0"/>
            <a:t>The team brings a wide range of experience in finance, and analytics.  </a:t>
          </a:r>
          <a:r>
            <a:rPr lang="en-US" sz="1100" dirty="0" err="1" smtClean="0"/>
            <a:t>Andrius</a:t>
          </a:r>
          <a:r>
            <a:rPr lang="en-US" sz="1100" dirty="0" smtClean="0"/>
            <a:t>, Brandon, Josh, and Tate all met at the prestigious MS in  Data Science program at Northwestern University, and will all graduate at the end of this year.   </a:t>
          </a:r>
          <a:endParaRPr lang="en-US" sz="1100" dirty="0"/>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t>
        <a:bodyPr/>
        <a:lstStyle/>
        <a:p>
          <a:endParaRPr lang="en-US"/>
        </a:p>
      </dgm:t>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t>
        <a:bodyPr/>
        <a:lstStyle/>
        <a:p>
          <a:endParaRPr lang="en-US"/>
        </a:p>
      </dgm:t>
    </dgm:pt>
    <dgm:pt modelId="{0B8C65E2-C2C6-4797-9F6A-650661F29C65}" type="pres">
      <dgm:prSet presAssocID="{09DC3DB2-2131-41C3-9B81-D5F27CCFE784}" presName="descendantText" presStyleLbl="alignAcc1" presStyleIdx="3" presStyleCnt="4">
        <dgm:presLayoutVars>
          <dgm:bulletEnabled val="1"/>
        </dgm:presLayoutVars>
      </dgm:prSet>
      <dgm:spPr/>
      <dgm:t>
        <a:bodyPr/>
        <a:lstStyle/>
        <a:p>
          <a:endParaRPr lang="en-US"/>
        </a:p>
      </dgm:t>
    </dgm:pt>
  </dgm:ptLst>
  <dgm:cxnLst>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4FF39791-C0F2-4C8A-8DC6-1ADF18475BAE}" srcId="{B1A56935-3ECF-4519-B5CA-3D1A7798DC34}" destId="{B80F8762-0DF0-4D5A-BB14-AF15D83D3B24}" srcOrd="2" destOrd="0" parTransId="{A815DBD4-C058-4078-9F63-3347DDD716FD}" sibTransId="{B59CB39E-B04C-45E8-8479-3B731005596D}"/>
    <dgm:cxn modelId="{EC46DA26-02E2-4240-8CF3-C7B7098EDB24}" type="presOf" srcId="{4E94A561-E8C1-4316-90C6-3DAC320A9ED0}" destId="{0B8C65E2-C2C6-4797-9F6A-650661F29C65}" srcOrd="0" destOrd="0"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57C86A5B-EF8B-45BA-9F1B-8E521240F07A}" srcId="{B1A56935-3ECF-4519-B5CA-3D1A7798DC34}" destId="{09DC3DB2-2131-41C3-9B81-D5F27CCFE784}" srcOrd="3" destOrd="0" parTransId="{7E378973-9E6B-44B4-9112-DCC11CE85751}" sibTransId="{4769BA53-A91F-4A52-A255-EFF44AB29BFE}"/>
    <dgm:cxn modelId="{A060F9D9-569B-42B8-A8B8-0BB982A6A966}" type="presOf" srcId="{7140A1A1-084B-4332-8CBD-29B5659826A7}" destId="{D4107748-EE1C-4815-8100-F435BBAEED32}"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5566E8DC-FBB4-43C4-A526-3E60976CF5E4}" type="presOf" srcId="{BB6ED573-97D0-4CAB-969A-A8A484A5B3BA}" destId="{4D90626B-35E9-4FCD-A2D4-3BAD3841DBB7}" srcOrd="0" destOrd="1" presId="urn:microsoft.com/office/officeart/2005/8/layout/chevron2"/>
    <dgm:cxn modelId="{DE0B3B2D-761C-429E-95DB-602C3537EC7C}" type="presOf" srcId="{B80F8762-0DF0-4D5A-BB14-AF15D83D3B24}" destId="{8B76222F-4EA7-4BDB-8C45-7FBB2693A16A}" srcOrd="0" destOrd="0"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57234535-E1E4-47A3-8B63-A40A488F259C}" type="presOf" srcId="{B1A56935-3ECF-4519-B5CA-3D1A7798DC34}" destId="{93989FFA-8D69-4BAA-89F0-783519ED6F40}"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B987664A-E221-4D4B-B416-5868D367386D}" type="presOf" srcId="{CC25B04F-BD03-43FA-B50D-1AC87622AD29}" destId="{4D90626B-35E9-4FCD-A2D4-3BAD3841DBB7}" srcOrd="0" destOrd="3"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7572020-4584-4D25-81D4-BBA6139C470B}" type="presOf" srcId="{8AE0F755-B875-4ABE-82AB-9741A56185B8}" destId="{5E30F5A9-E108-464C-AA8B-EBC7E77C68C6}"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4FF39791-C0F2-4C8A-8DC6-1ADF18475BAE}" srcId="{B1A56935-3ECF-4519-B5CA-3D1A7798DC34}" destId="{B80F8762-0DF0-4D5A-BB14-AF15D83D3B24}" srcOrd="2" destOrd="0" parTransId="{A815DBD4-C058-4078-9F63-3347DDD716FD}" sibTransId="{B59CB39E-B04C-45E8-8479-3B731005596D}"/>
    <dgm:cxn modelId="{ABEB3EE6-255D-43A6-B38F-D2C2009332EE}" srcId="{4226681F-B7A0-48D8-9844-42271360E446}" destId="{BB6ED573-97D0-4CAB-969A-A8A484A5B3BA}" srcOrd="1" destOrd="0" parTransId="{894ADA48-D35D-4797-A12B-BC9C1A7E45FB}" sibTransId="{2249E152-D7C5-4FFB-839A-07EDC6ACF09B}"/>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A060F9D9-569B-42B8-A8B8-0BB982A6A966}" type="presOf" srcId="{7140A1A1-084B-4332-8CBD-29B5659826A7}" destId="{D4107748-EE1C-4815-8100-F435BBAEED32}" srcOrd="0" destOrd="0"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95BCE12-B584-46C2-8178-5D72404C415F}" srcId="{B80F8762-0DF0-4D5A-BB14-AF15D83D3B24}" destId="{8AE0F755-B875-4ABE-82AB-9741A56185B8}" srcOrd="1" destOrd="0" parTransId="{6C74A136-61C1-4166-95BE-87108C627FB9}" sibTransId="{407817DD-35DE-4179-A8E2-8ABAE17BE80A}"/>
    <dgm:cxn modelId="{688DF036-5050-40F9-AFF6-4EB36E6FA817}" srcId="{4226681F-B7A0-48D8-9844-42271360E446}" destId="{CC25B04F-BD03-43FA-B50D-1AC87622AD29}" srcOrd="3" destOrd="0" parTransId="{5FDB002C-26CB-4C69-9829-A696F9877E2C}" sibTransId="{605AE3A5-DE6B-41EA-9000-5F5C4E9A4A7E}"/>
    <dgm:cxn modelId="{41BFCAC6-8082-487B-9A0F-B9C412D12824}" srcId="{B1A56935-3ECF-4519-B5CA-3D1A7798DC34}" destId="{D1F50C6E-7747-4121-B892-8671F9720B47}" srcOrd="1" destOrd="0" parTransId="{B6DA4A48-5970-4263-8300-AF94453F966E}" sibTransId="{988A8EAD-7F3F-45BD-B544-61A477626416}"/>
    <dgm:cxn modelId="{46A8C4BD-D6A7-403A-92D7-95025CD9A51B}" type="presOf" srcId="{7F3524BE-FC14-4DF0-83F2-FB73ECD2B227}"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F79245C3-955A-48F4-BCE2-6AE1D6745E13}" type="presOf" srcId="{4AC3D84B-8DEB-4273-9C82-DD389BAA6A96}" destId="{4D90626B-35E9-4FCD-A2D4-3BAD3841DBB7}"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Create data warehouse server and load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0B850280-AD7C-4F46-B037-516FD0C9D889}">
      <dgm:prSet phldrT="[Text]" custT="1"/>
      <dgm:spPr/>
      <dgm:t>
        <a:bodyPr/>
        <a:lstStyle/>
        <a:p>
          <a:r>
            <a:rPr lang="en-US" sz="1100" dirty="0"/>
            <a:t>Python code to download Department of Energy Data</a:t>
          </a:r>
        </a:p>
      </dgm:t>
    </dgm:pt>
    <dgm:pt modelId="{64DFA7AB-33CF-4F14-82BA-4657A51E7846}" type="parTrans" cxnId="{6A0E25FD-FCF7-47C7-B12B-A615EFEC9E2E}">
      <dgm:prSet/>
      <dgm:spPr/>
      <dgm:t>
        <a:bodyPr/>
        <a:lstStyle/>
        <a:p>
          <a:endParaRPr lang="en-US"/>
        </a:p>
      </dgm:t>
    </dgm:pt>
    <dgm:pt modelId="{3659AE05-9284-40A9-8919-C408C90543BF}" type="sibTrans" cxnId="{6A0E25FD-FCF7-47C7-B12B-A615EFEC9E2E}">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Analyze correlations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Python code to download future contracts</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Fit additional feature sets such as Bollinger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Analyze for </a:t>
          </a:r>
          <a:r>
            <a:rPr lang="en-US" sz="1100" dirty="0" err="1"/>
            <a:t>contango</a:t>
          </a:r>
          <a:r>
            <a:rPr lang="en-US" sz="1100" dirty="0"/>
            <a:t>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t>
        <a:bodyPr/>
        <a:lstStyle/>
        <a:p>
          <a:endParaRPr lang="en-US"/>
        </a:p>
      </dgm:t>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t>
        <a:bodyPr/>
        <a:lstStyle/>
        <a:p>
          <a:endParaRPr lang="en-US"/>
        </a:p>
      </dgm:t>
    </dgm:pt>
    <dgm:pt modelId="{4D90626B-35E9-4FCD-A2D4-3BAD3841DBB7}" type="pres">
      <dgm:prSet presAssocID="{4226681F-B7A0-48D8-9844-42271360E446}" presName="descendantText" presStyleLbl="alignAcc1" presStyleIdx="0" presStyleCnt="3">
        <dgm:presLayoutVars>
          <dgm:bulletEnabled val="1"/>
        </dgm:presLayoutVars>
      </dgm:prSet>
      <dgm:spPr/>
      <dgm:t>
        <a:bodyPr/>
        <a:lstStyle/>
        <a:p>
          <a:endParaRPr lang="en-US"/>
        </a:p>
      </dgm:t>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t>
        <a:bodyPr/>
        <a:lstStyle/>
        <a:p>
          <a:endParaRPr lang="en-US"/>
        </a:p>
      </dgm:t>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t>
        <a:bodyPr/>
        <a:lstStyle/>
        <a:p>
          <a:endParaRPr lang="en-US"/>
        </a:p>
      </dgm:t>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t>
        <a:bodyPr/>
        <a:lstStyle/>
        <a:p>
          <a:endParaRPr lang="en-US"/>
        </a:p>
      </dgm:t>
    </dgm:pt>
    <dgm:pt modelId="{5E30F5A9-E108-464C-AA8B-EBC7E77C68C6}" type="pres">
      <dgm:prSet presAssocID="{B80F8762-0DF0-4D5A-BB14-AF15D83D3B24}" presName="descendantText" presStyleLbl="alignAcc1" presStyleIdx="2" presStyleCnt="3">
        <dgm:presLayoutVars>
          <dgm:bulletEnabled val="1"/>
        </dgm:presLayoutVars>
      </dgm:prSet>
      <dgm:spPr/>
      <dgm:t>
        <a:bodyPr/>
        <a:lstStyle/>
        <a:p>
          <a:endParaRPr lang="en-US"/>
        </a:p>
      </dgm:t>
    </dgm:pt>
  </dgm:ptLst>
  <dgm:cxnLst>
    <dgm:cxn modelId="{6F6564D4-413E-4AD0-AA4E-FA1D45071B6A}" srcId="{D1F50C6E-7747-4121-B892-8671F9720B47}" destId="{BD0862D1-AB3C-43BE-BE33-56D81A238F40}" srcOrd="4" destOrd="0" parTransId="{682CD229-D158-4E89-A217-DF1C14AFD1AB}" sibTransId="{66221554-3649-4E45-B8C2-CBF4F636F973}"/>
    <dgm:cxn modelId="{DE0B3B2D-761C-429E-95DB-602C3537EC7C}" type="presOf" srcId="{B80F8762-0DF0-4D5A-BB14-AF15D83D3B24}" destId="{8B76222F-4EA7-4BDB-8C45-7FBB2693A16A}"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FACD3759-6F97-449F-8B44-FD3A7E184EE1}" type="presOf" srcId="{D68CD979-2910-4F7A-8E34-7914B00F88B7}" destId="{4D90626B-35E9-4FCD-A2D4-3BAD3841DBB7}" srcOrd="0" destOrd="3" presId="urn:microsoft.com/office/officeart/2005/8/layout/chevron2"/>
    <dgm:cxn modelId="{43ADC499-301C-4772-850E-0E7841ADE3AF}" srcId="{B1A56935-3ECF-4519-B5CA-3D1A7798DC34}" destId="{4226681F-B7A0-48D8-9844-42271360E446}" srcOrd="0" destOrd="0" parTransId="{B725E7C3-4288-4557-AFF9-7615DEBC1E29}" sibTransId="{1749B857-17F3-4793-BA14-D59BF5692A03}"/>
    <dgm:cxn modelId="{285B2374-332F-4D35-8535-DAECF816896A}" type="presOf" srcId="{E85200E2-64C4-4144-9A27-923C84606392}" destId="{5E30F5A9-E108-464C-AA8B-EBC7E77C68C6}" srcOrd="0" destOrd="1" presId="urn:microsoft.com/office/officeart/2005/8/layout/chevron2"/>
    <dgm:cxn modelId="{57234535-E1E4-47A3-8B63-A40A488F259C}" type="presOf" srcId="{B1A56935-3ECF-4519-B5CA-3D1A7798DC34}" destId="{93989FFA-8D69-4BAA-89F0-783519ED6F40}" srcOrd="0" destOrd="0" presId="urn:microsoft.com/office/officeart/2005/8/layout/chevron2"/>
    <dgm:cxn modelId="{00D5B64C-3FB1-4BEA-A020-BE078AD5AB7A}" srcId="{B80F8762-0DF0-4D5A-BB14-AF15D83D3B24}" destId="{F5CCC1FE-9180-4B2D-BFDC-7BF06E81FE55}" srcOrd="3" destOrd="0" parTransId="{B4845488-4E97-498F-9B4B-D634B2415669}" sibTransId="{DED8CED6-285F-4E6F-8F25-13EF809B13C6}"/>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A04ED59B-E0EF-4FF4-8240-01D9A7161C7C}" srcId="{4226681F-B7A0-48D8-9844-42271360E446}" destId="{A91B9B69-129F-4931-A2E7-730DF0F43750}" srcOrd="0" destOrd="0" parTransId="{3A36EA6B-9C38-4958-B90B-BFB9717DCD97}" sibTransId="{E10170DA-6DA0-4D07-9323-6EE1D73D21CC}"/>
    <dgm:cxn modelId="{796C6FFD-9055-4D4F-AB80-5713C5D7AF8A}" srcId="{D1F50C6E-7747-4121-B892-8671F9720B47}" destId="{12DDAAA5-5CEA-4AC5-8422-131FAF135755}" srcOrd="3" destOrd="0" parTransId="{10C2FFF6-0E39-47BB-A9F1-670E2378B03F}" sibTransId="{BDB2339D-F039-4FAB-A3F9-A0945CE46C89}"/>
    <dgm:cxn modelId="{4FF39791-C0F2-4C8A-8DC6-1ADF18475BAE}" srcId="{B1A56935-3ECF-4519-B5CA-3D1A7798DC34}" destId="{B80F8762-0DF0-4D5A-BB14-AF15D83D3B24}" srcOrd="2" destOrd="0" parTransId="{A815DBD4-C058-4078-9F63-3347DDD716FD}" sibTransId="{B59CB39E-B04C-45E8-8479-3B731005596D}"/>
    <dgm:cxn modelId="{843291AD-9B0D-4783-A445-D320D187F4CC}" srcId="{4226681F-B7A0-48D8-9844-42271360E446}" destId="{D68CD979-2910-4F7A-8E34-7914B00F88B7}" srcOrd="3" destOrd="0" parTransId="{A164B6E4-E979-491B-B28F-18364961C30F}" sibTransId="{F1D98AFE-543B-445F-8897-F3E10965A1D4}"/>
    <dgm:cxn modelId="{4FBFBE32-86DE-4E43-AA5E-C25CFD9AD7E9}" srcId="{D1F50C6E-7747-4121-B892-8671F9720B47}" destId="{841B4AC2-0C70-4AE6-B770-E8AA92330578}" srcOrd="2" destOrd="0" parTransId="{95468C08-BE4B-4CE0-94D6-919E3AF5FD30}" sibTransId="{DC069FCF-9F5C-43F5-9E0A-6A4865A515E8}"/>
    <dgm:cxn modelId="{2B5C2A78-16CA-49E3-9C75-9EA65602EF2F}" srcId="{B80F8762-0DF0-4D5A-BB14-AF15D83D3B24}" destId="{B73EAB4A-301C-4876-98D7-879EE3F629E5}" srcOrd="2" destOrd="0" parTransId="{CB8FF83C-4533-49A9-A924-1813B7D36B3B}" sibTransId="{EFE154C9-2252-4E86-BBEA-90D1144C22A8}"/>
    <dgm:cxn modelId="{5E204C6A-6948-4165-B9CC-00E43ABDA31D}" srcId="{B80F8762-0DF0-4D5A-BB14-AF15D83D3B24}" destId="{E85200E2-64C4-4144-9A27-923C84606392}" srcOrd="1" destOrd="0" parTransId="{1144527A-6909-4128-8CDC-53590FF599E0}" sibTransId="{9AD4E595-E800-475C-BE79-82024C29E59F}"/>
    <dgm:cxn modelId="{D15A7A9C-A328-463F-9657-730F2C7C435B}" type="presOf" srcId="{0B850280-AD7C-4F46-B037-516FD0C9D889}" destId="{4D90626B-35E9-4FCD-A2D4-3BAD3841DBB7}" srcOrd="0" destOrd="2" presId="urn:microsoft.com/office/officeart/2005/8/layout/chevron2"/>
    <dgm:cxn modelId="{D96EA6E6-BC95-4613-BB2C-672386D9AA0B}" type="presOf" srcId="{B73EAB4A-301C-4876-98D7-879EE3F629E5}" destId="{5E30F5A9-E108-464C-AA8B-EBC7E77C68C6}" srcOrd="0" destOrd="2"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72A57220-C89B-4B9E-B5BE-AB06F3B1E784}" srcId="{D1F50C6E-7747-4121-B892-8671F9720B47}" destId="{7140A1A1-084B-4332-8CBD-29B5659826A7}" srcOrd="0" destOrd="0" parTransId="{7E917001-C419-4CF1-B5F8-97A0436F5A48}" sibTransId="{6865C245-D39E-4E85-BBF5-BDCE88073DBF}"/>
    <dgm:cxn modelId="{21E387A8-810B-4175-8E57-F7C09DF6C9FD}" srcId="{D1F50C6E-7747-4121-B892-8671F9720B47}" destId="{D799A693-D8A3-4648-B97C-257FEFC0CC6E}" srcOrd="1" destOrd="0" parTransId="{A40B1B28-60CD-4B2D-9EDC-7126F0510707}" sibTransId="{305A1BA1-DC46-4EFA-A9B7-2C3D2E55CEEA}"/>
    <dgm:cxn modelId="{A060F9D9-569B-42B8-A8B8-0BB982A6A966}" type="presOf" srcId="{7140A1A1-084B-4332-8CBD-29B5659826A7}" destId="{D4107748-EE1C-4815-8100-F435BBAEED32}"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22DACE-E16F-4898-BE30-9DC7DE39CC6A}" type="presOf" srcId="{12DDAAA5-5CEA-4AC5-8422-131FAF135755}" destId="{D4107748-EE1C-4815-8100-F435BBAEED32}" srcOrd="0" destOrd="3" presId="urn:microsoft.com/office/officeart/2005/8/layout/chevron2"/>
    <dgm:cxn modelId="{AB9BCD48-1D25-4803-9D79-D7E385D045E2}" type="presOf" srcId="{CB9D180C-097E-4D3B-9DC4-D1293CBEE39B}" destId="{4D90626B-35E9-4FCD-A2D4-3BAD3841DBB7}" srcOrd="0" destOrd="1" presId="urn:microsoft.com/office/officeart/2005/8/layout/chevron2"/>
    <dgm:cxn modelId="{6A0E25FD-FCF7-47C7-B12B-A615EFEC9E2E}" srcId="{4226681F-B7A0-48D8-9844-42271360E446}" destId="{0B850280-AD7C-4F46-B037-516FD0C9D889}" srcOrd="2" destOrd="0" parTransId="{64DFA7AB-33CF-4F14-82BA-4657A51E7846}" sibTransId="{3659AE05-9284-40A9-8919-C408C90543BF}"/>
    <dgm:cxn modelId="{1C670F5A-21B7-4D3F-85EC-5136F4113DF9}" type="presOf" srcId="{F5CCC1FE-9180-4B2D-BFDC-7BF06E81FE55}" destId="{5E30F5A9-E108-464C-AA8B-EBC7E77C68C6}" srcOrd="0" destOrd="3" presId="urn:microsoft.com/office/officeart/2005/8/layout/chevron2"/>
    <dgm:cxn modelId="{60009C53-B3FF-4D74-8EA2-11C67262220A}" srcId="{4226681F-B7A0-48D8-9844-42271360E446}" destId="{CB9D180C-097E-4D3B-9DC4-D1293CBEE39B}" srcOrd="1" destOrd="0" parTransId="{733FA1A8-B9DC-4351-90EA-EDD8C0769965}" sibTransId="{8A15BCC9-AF35-439B-BF69-54AA9C0C200B}"/>
    <dgm:cxn modelId="{41BFCAC6-8082-487B-9A0F-B9C412D12824}" srcId="{B1A56935-3ECF-4519-B5CA-3D1A7798DC34}" destId="{D1F50C6E-7747-4121-B892-8671F9720B47}" srcOrd="1" destOrd="0" parTransId="{B6DA4A48-5970-4263-8300-AF94453F966E}" sibTransId="{988A8EAD-7F3F-45BD-B544-61A477626416}"/>
    <dgm:cxn modelId="{6C644A32-4CF7-4623-AF1F-453D470FCD8C}" type="presOf" srcId="{C45E4C77-1B92-4F76-9A5E-D0C128BC7079}" destId="{5E30F5A9-E108-464C-AA8B-EBC7E77C68C6}" srcOrd="0" destOrd="0" presId="urn:microsoft.com/office/officeart/2005/8/layout/chevron2"/>
    <dgm:cxn modelId="{CAFE92CA-EDD0-49AE-9B01-A5ECB236D869}" type="presOf" srcId="{D1F50C6E-7747-4121-B892-8671F9720B47}" destId="{DDB1E226-4A0D-4E7A-8277-FCFCF5856335}" srcOrd="0" destOrd="0" presId="urn:microsoft.com/office/officeart/2005/8/layout/chevron2"/>
    <dgm:cxn modelId="{2AE1DA81-9C8B-42B3-90D9-51D749DCC1AB}" type="presOf" srcId="{841B4AC2-0C70-4AE6-B770-E8AA92330578}" destId="{D4107748-EE1C-4815-8100-F435BBAEED32}" srcOrd="0" destOrd="2"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t>
        <a:bodyPr/>
        <a:lstStyle/>
        <a:p>
          <a:endParaRPr lang="en-US"/>
        </a:p>
      </dgm:t>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t>
        <a:bodyPr/>
        <a:lstStyle/>
        <a:p>
          <a:endParaRPr lang="en-US"/>
        </a:p>
      </dgm:t>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t>
        <a:bodyPr/>
        <a:lstStyle/>
        <a:p>
          <a:endParaRPr lang="en-US"/>
        </a:p>
      </dgm:t>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t>
        <a:bodyPr/>
        <a:lstStyle/>
        <a:p>
          <a:endParaRPr lang="en-US"/>
        </a:p>
      </dgm:t>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t>
        <a:bodyPr/>
        <a:lstStyle/>
        <a:p>
          <a:endParaRPr lang="en-US"/>
        </a:p>
      </dgm:t>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t>
        <a:bodyPr/>
        <a:lstStyle/>
        <a:p>
          <a:endParaRPr lang="en-US"/>
        </a:p>
      </dgm:t>
    </dgm:pt>
    <dgm:pt modelId="{2DE3CC3F-7225-4065-B0C0-EF178C9BBD00}" type="pres">
      <dgm:prSet presAssocID="{3DDEFCCB-6E98-49C7-81D2-B94457DDA957}" presName="parentText" presStyleLbl="node1" presStyleIdx="2" presStyleCnt="5">
        <dgm:presLayoutVars>
          <dgm:chMax val="0"/>
          <dgm:bulletEnabled val="1"/>
        </dgm:presLayoutVars>
      </dgm:prSet>
      <dgm:spPr/>
      <dgm:t>
        <a:bodyPr/>
        <a:lstStyle/>
        <a:p>
          <a:endParaRPr lang="en-US"/>
        </a:p>
      </dgm:t>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t>
        <a:bodyPr/>
        <a:lstStyle/>
        <a:p>
          <a:endParaRPr lang="en-US"/>
        </a:p>
      </dgm:t>
    </dgm:pt>
    <dgm:pt modelId="{BFBE20F3-7307-4906-AFF2-EFE7A9C2B257}" type="pres">
      <dgm:prSet presAssocID="{B6122EEB-00EA-4670-A318-1D723590598C}" presName="parentText" presStyleLbl="node1" presStyleIdx="3" presStyleCnt="5">
        <dgm:presLayoutVars>
          <dgm:chMax val="0"/>
          <dgm:bulletEnabled val="1"/>
        </dgm:presLayoutVars>
      </dgm:prSet>
      <dgm:spPr/>
      <dgm:t>
        <a:bodyPr/>
        <a:lstStyle/>
        <a:p>
          <a:endParaRPr lang="en-US"/>
        </a:p>
      </dgm:t>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t>
        <a:bodyPr/>
        <a:lstStyle/>
        <a:p>
          <a:endParaRPr lang="en-US"/>
        </a:p>
      </dgm:t>
    </dgm:pt>
    <dgm:pt modelId="{1F9EA5AA-761F-4988-BD3F-549673776E7B}" type="pres">
      <dgm:prSet presAssocID="{3FAB7641-8537-4FED-A601-BF6686229087}" presName="parentText" presStyleLbl="node1" presStyleIdx="4" presStyleCnt="5">
        <dgm:presLayoutVars>
          <dgm:chMax val="0"/>
          <dgm:bulletEnabled val="1"/>
        </dgm:presLayoutVars>
      </dgm:prSet>
      <dgm:spPr/>
      <dgm:t>
        <a:bodyPr/>
        <a:lstStyle/>
        <a:p>
          <a:endParaRPr lang="en-US"/>
        </a:p>
      </dgm:t>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84FBBE6C-46C8-4D1A-AEA7-8B1FC5148EC7}" type="presOf" srcId="{B6122EEB-00EA-4670-A318-1D723590598C}" destId="{FF9D5AF2-6279-4C86-9EAC-3C3531C90E97}" srcOrd="0" destOrd="0" presId="urn:microsoft.com/office/officeart/2005/8/layout/list1"/>
    <dgm:cxn modelId="{AB57A2C4-B981-4291-ADA0-316A406DBBB6}" type="presOf" srcId="{FCE5B468-A204-4C02-B086-F8DC01D5FD2B}" destId="{46DF3E24-458A-46C5-BD50-8AECC549CBE8}" srcOrd="1"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5A48B933-E274-4768-8255-74E351CEC09A}" type="presOf" srcId="{3C0A8D00-8AE8-457D-A234-7580BF51E8F8}" destId="{E503CA15-50D7-4F39-87BC-BF707D4B75B3}" srcOrd="0"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7D356804-0F78-4057-9370-AF65684C7985}" srcId="{3C0A8D00-8AE8-457D-A234-7580BF51E8F8}" destId="{B2CB8C44-58ED-4971-94C9-1767BB50FBCF}" srcOrd="1" destOrd="0" parTransId="{B2B48709-DBA2-4742-A360-957C19BFF26D}" sibTransId="{E29E030F-DAD9-474C-A96C-A9847FBD62EF}"/>
    <dgm:cxn modelId="{2BB0E438-3A3B-46B2-8AF7-3CC1641EA017}" srcId="{3C0A8D00-8AE8-457D-A234-7580BF51E8F8}" destId="{3DDEFCCB-6E98-49C7-81D2-B94457DDA957}" srcOrd="2" destOrd="0" parTransId="{534AFBEA-BCC4-4A1B-9E4F-86C8B873CF66}" sibTransId="{5B06492F-CDB5-475A-A41C-F10563EA29BB}"/>
    <dgm:cxn modelId="{FB96C4EF-9E86-4F0A-8E64-D5A815CC76E0}" type="presOf" srcId="{B6122EEB-00EA-4670-A318-1D723590598C}" destId="{BFBE20F3-7307-4906-AFF2-EFE7A9C2B257}"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072DA5DF-2CC6-4DD8-9B44-97DA92BF31E5}" type="presOf" srcId="{3DDEFCCB-6E98-49C7-81D2-B94457DDA957}" destId="{2DE3CC3F-7225-4065-B0C0-EF178C9BBD00}" srcOrd="1" destOrd="0" presId="urn:microsoft.com/office/officeart/2005/8/layout/list1"/>
    <dgm:cxn modelId="{CD6336B5-812D-43A8-A0CD-E943973580C9}" srcId="{3C0A8D00-8AE8-457D-A234-7580BF51E8F8}" destId="{B6122EEB-00EA-4670-A318-1D723590598C}" srcOrd="3" destOrd="0" parTransId="{6A0CD5B0-3391-41C9-8C79-5503F4D8AB08}" sibTransId="{3D240DF6-FFE5-476E-A3CA-D3A95B29E311}"/>
    <dgm:cxn modelId="{431C7BFA-ADAF-4BF0-98C4-525842BDD798}" type="presOf" srcId="{FCE5B468-A204-4C02-B086-F8DC01D5FD2B}" destId="{868E46A5-0AD0-47B2-BCB1-085874D68A55}" srcOrd="0"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2F40C21B-0139-4CF6-B5BA-1F8BB71C602D}" type="presOf" srcId="{3DDEFCCB-6E98-49C7-81D2-B94457DDA957}" destId="{0EF9E02A-0854-47BC-953D-73D90FC7AC67}" srcOrd="0" destOrd="0" presId="urn:microsoft.com/office/officeart/2005/8/layout/list1"/>
    <dgm:cxn modelId="{5694523A-E967-4AE0-9B14-6893718FCB90}" type="presOf" srcId="{3FAB7641-8537-4FED-A601-BF6686229087}" destId="{6FC24BF0-5840-4EA7-AC96-50AF35E8F46D}"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472" y="199217"/>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The Grab</a:t>
          </a:r>
          <a:endParaRPr lang="en-US" sz="1100" kern="1200" dirty="0"/>
        </a:p>
      </dsp:txBody>
      <dsp:txXfrm rot="-5400000">
        <a:off x="1" y="459848"/>
        <a:ext cx="912205" cy="390945"/>
      </dsp:txXfrm>
    </dsp:sp>
    <dsp:sp modelId="{4D90626B-35E9-4FCD-A2D4-3BAD3841DBB7}">
      <dsp:nvSpPr>
        <dsp:cNvPr id="0" name=""/>
        <dsp:cNvSpPr/>
      </dsp:nvSpPr>
      <dsp:spPr>
        <a:xfrm rot="5400000">
          <a:off x="4450258" y="-3538053"/>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Quantum Capital merges the latest and greatest in data science with fundamental commodities trading strategies.  Take advantage of the unique skills of Quantum Capital to say goodbye to passive investing, and achieve above-market returns.  </a:t>
          </a:r>
          <a:r>
            <a:rPr lang="en-US" sz="1100" kern="1200" dirty="0" smtClean="0"/>
            <a:t>Our team deploys a model-based approach to automated trading so you can generate positive returns in the oil sector no matter if the market is up or down!</a:t>
          </a:r>
          <a:endParaRPr lang="en-US" sz="1100" b="1" kern="1200" dirty="0"/>
        </a:p>
      </dsp:txBody>
      <dsp:txXfrm rot="-5400000">
        <a:off x="912206" y="41348"/>
        <a:ext cx="7881805" cy="764350"/>
      </dsp:txXfrm>
    </dsp:sp>
    <dsp:sp modelId="{DDB1E226-4A0D-4E7A-8277-FCFCF5856335}">
      <dsp:nvSpPr>
        <dsp:cNvPr id="0" name=""/>
        <dsp:cNvSpPr/>
      </dsp:nvSpPr>
      <dsp:spPr>
        <a:xfrm rot="5400000">
          <a:off x="-195472" y="1503016"/>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Problem/ Opportunity</a:t>
          </a:r>
          <a:endParaRPr lang="en-US" sz="1100" kern="1200" dirty="0"/>
        </a:p>
      </dsp:txBody>
      <dsp:txXfrm rot="-5400000">
        <a:off x="1" y="1763647"/>
        <a:ext cx="912205" cy="390945"/>
      </dsp:txXfrm>
    </dsp:sp>
    <dsp:sp modelId="{D4107748-EE1C-4815-8100-F435BBAEED32}">
      <dsp:nvSpPr>
        <dsp:cNvPr id="0" name=""/>
        <dsp:cNvSpPr/>
      </dsp:nvSpPr>
      <dsp:spPr>
        <a:xfrm rot="5400000">
          <a:off x="4308242" y="-2230508"/>
          <a:ext cx="1131080"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endParaRPr lang="en-US" sz="1100" kern="1200" dirty="0"/>
        </a:p>
      </dsp:txBody>
      <dsp:txXfrm rot="-5400000">
        <a:off x="912206" y="1220743"/>
        <a:ext cx="7867939" cy="1020650"/>
      </dsp:txXfrm>
    </dsp:sp>
    <dsp:sp modelId="{8B76222F-4EA7-4BDB-8C45-7FBB2693A16A}">
      <dsp:nvSpPr>
        <dsp:cNvPr id="0" name=""/>
        <dsp:cNvSpPr/>
      </dsp:nvSpPr>
      <dsp:spPr>
        <a:xfrm rot="5400000">
          <a:off x="-195472" y="2664800"/>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Solution/ Product</a:t>
          </a:r>
          <a:endParaRPr lang="en-US" sz="1100" kern="1200" dirty="0"/>
        </a:p>
      </dsp:txBody>
      <dsp:txXfrm rot="-5400000">
        <a:off x="1" y="2925431"/>
        <a:ext cx="912205" cy="390945"/>
      </dsp:txXfrm>
    </dsp:sp>
    <dsp:sp modelId="{5E30F5A9-E108-464C-AA8B-EBC7E77C68C6}">
      <dsp:nvSpPr>
        <dsp:cNvPr id="0" name=""/>
        <dsp:cNvSpPr/>
      </dsp:nvSpPr>
      <dsp:spPr>
        <a:xfrm rot="5400000">
          <a:off x="4450258" y="-1068725"/>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t>
          </a:r>
          <a:r>
            <a:rPr lang="en-US" sz="1100" kern="1200" dirty="0" smtClean="0"/>
            <a:t>The ultimate goal for the initial project is to develop two profitable trading strategies.  The models developed using machine learning techniques will be the foundation for the strategies.  The end products will be two portfolios, each starting at $10 MM.  The first portfolio will consist of trades in crude oil, and crude oil byproducts futures contracts.  The second portfolio will employ a gasoline-specific strategy using proprietary stitching of futures contracts and feature extraction.  Also, Quantum Capital provides an on-the-go solution for monitoring trades and performance by way of an online dashboard, and mobile phone application.</a:t>
          </a:r>
          <a:endParaRPr lang="en-US" sz="1100" kern="1200" dirty="0"/>
        </a:p>
      </dsp:txBody>
      <dsp:txXfrm rot="-5400000">
        <a:off x="912206" y="2510676"/>
        <a:ext cx="7881805" cy="764350"/>
      </dsp:txXfrm>
    </dsp:sp>
    <dsp:sp modelId="{226E383E-C786-463B-A44F-AB38B93A99C4}">
      <dsp:nvSpPr>
        <dsp:cNvPr id="0" name=""/>
        <dsp:cNvSpPr/>
      </dsp:nvSpPr>
      <dsp:spPr>
        <a:xfrm rot="5400000">
          <a:off x="-195472" y="3826584"/>
          <a:ext cx="1303150" cy="912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Potential Return</a:t>
          </a:r>
          <a:endParaRPr lang="en-US" sz="1100" kern="1200" dirty="0"/>
        </a:p>
      </dsp:txBody>
      <dsp:txXfrm rot="-5400000">
        <a:off x="1" y="4087215"/>
        <a:ext cx="912205" cy="390945"/>
      </dsp:txXfrm>
    </dsp:sp>
    <dsp:sp modelId="{0B8C65E2-C2C6-4797-9F6A-650661F29C65}">
      <dsp:nvSpPr>
        <dsp:cNvPr id="0" name=""/>
        <dsp:cNvSpPr/>
      </dsp:nvSpPr>
      <dsp:spPr>
        <a:xfrm rot="5400000">
          <a:off x="4450258" y="93058"/>
          <a:ext cx="847048" cy="792315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Initial results are quite promising. The mean revision trading strategy employed in Portfolio </a:t>
          </a:r>
          <a:r>
            <a:rPr lang="en-US" sz="1100" kern="1200" dirty="0" smtClean="0"/>
            <a:t>A for WTI </a:t>
          </a:r>
          <a:r>
            <a:rPr lang="en-US" sz="1100" kern="1200" dirty="0" smtClean="0"/>
            <a:t>yielded </a:t>
          </a:r>
          <a:r>
            <a:rPr lang="en-US" sz="1100" kern="1200" dirty="0" smtClean="0"/>
            <a:t>an annualized return of  </a:t>
          </a:r>
          <a:r>
            <a:rPr lang="en-US" sz="1100" b="1" kern="1200" dirty="0" smtClean="0"/>
            <a:t>22.39</a:t>
          </a:r>
          <a:r>
            <a:rPr lang="en-US" sz="1100" b="1" kern="1200" dirty="0" smtClean="0"/>
            <a:t>%.</a:t>
          </a:r>
          <a:r>
            <a:rPr lang="en-US" sz="1100" kern="1200" dirty="0" smtClean="0"/>
            <a:t> The </a:t>
          </a:r>
          <a:r>
            <a:rPr lang="en-US" sz="1100" kern="1200" dirty="0" smtClean="0"/>
            <a:t>trading strategy </a:t>
          </a:r>
          <a:r>
            <a:rPr lang="en-US" sz="1100" kern="1200" dirty="0" smtClean="0"/>
            <a:t>in </a:t>
          </a:r>
          <a:r>
            <a:rPr lang="en-US" sz="1100" kern="1200" dirty="0" smtClean="0"/>
            <a:t>Portfolio </a:t>
          </a:r>
          <a:r>
            <a:rPr lang="en-US" sz="1100" kern="1200" dirty="0" smtClean="0"/>
            <a:t>B for Brent Crude yielded an annualized return of </a:t>
          </a:r>
          <a:r>
            <a:rPr lang="en-US" sz="1100" b="1" kern="1200" dirty="0" smtClean="0"/>
            <a:t>29.27%.  </a:t>
          </a:r>
          <a:endParaRPr lang="en-US" sz="1100" kern="1200" dirty="0"/>
        </a:p>
      </dsp:txBody>
      <dsp:txXfrm rot="-5400000">
        <a:off x="912206" y="3672460"/>
        <a:ext cx="7881805" cy="764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027" y="291112"/>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Competition</a:t>
          </a:r>
          <a:endParaRPr lang="en-US" sz="1100" kern="1200" dirty="0"/>
        </a:p>
      </dsp:txBody>
      <dsp:txXfrm rot="-5400000">
        <a:off x="1" y="549816"/>
        <a:ext cx="905461" cy="388054"/>
      </dsp:txXfrm>
    </dsp:sp>
    <dsp:sp modelId="{4D90626B-35E9-4FCD-A2D4-3BAD3841DBB7}">
      <dsp:nvSpPr>
        <dsp:cNvPr id="0" name=""/>
        <dsp:cNvSpPr/>
      </dsp:nvSpPr>
      <dsp:spPr>
        <a:xfrm rot="5400000">
          <a:off x="4357396" y="-3451935"/>
          <a:ext cx="1026027"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endParaRPr lang="en-US" sz="1100" kern="1200" dirty="0"/>
        </a:p>
      </dsp:txBody>
      <dsp:txXfrm rot="-5400000">
        <a:off x="905461" y="50087"/>
        <a:ext cx="7879811" cy="925853"/>
      </dsp:txXfrm>
    </dsp:sp>
    <dsp:sp modelId="{DDB1E226-4A0D-4E7A-8277-FCFCF5856335}">
      <dsp:nvSpPr>
        <dsp:cNvPr id="0" name=""/>
        <dsp:cNvSpPr/>
      </dsp:nvSpPr>
      <dsp:spPr>
        <a:xfrm rot="5400000">
          <a:off x="-194027" y="1527666"/>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Execution</a:t>
          </a:r>
          <a:endParaRPr lang="en-US" sz="1100" kern="1200" dirty="0"/>
        </a:p>
      </dsp:txBody>
      <dsp:txXfrm rot="-5400000">
        <a:off x="1" y="1786370"/>
        <a:ext cx="905461" cy="388054"/>
      </dsp:txXfrm>
    </dsp:sp>
    <dsp:sp modelId="{D4107748-EE1C-4815-8100-F435BBAEED32}">
      <dsp:nvSpPr>
        <dsp:cNvPr id="0" name=""/>
        <dsp:cNvSpPr/>
      </dsp:nvSpPr>
      <dsp:spPr>
        <a:xfrm rot="5400000">
          <a:off x="4366658" y="-2210917"/>
          <a:ext cx="1007504"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To execute our strategy, we will download futures contract pricing data, along with data from the Department of Energy.  We will then analyze futures contract curves, accounting for </a:t>
          </a:r>
          <a:r>
            <a:rPr lang="en-US" sz="1100" kern="1200" dirty="0" err="1" smtClean="0"/>
            <a:t>contango</a:t>
          </a:r>
          <a:r>
            <a:rPr lang="en-US" sz="1100" kern="1200" dirty="0" smtClean="0"/>
            <a:t> and backwardation.  During our EDA we will also explore various technical indicators, along with correlations.  During data preparation we will remove outliers and fill in missing values.  We will then explore various modelling techniques, including Neural Networks, Random Forests, Logistic Regression, and Linear Regression.  Based on model results we will formulate a trading strategy, and evaluate the results by back testing for year to date returns.  The trading strategy will be executed using automated trading algorithms.  We will display and track results in a dashboard and mobile application.   </a:t>
          </a:r>
          <a:endParaRPr lang="en-US" sz="1100" kern="1200" dirty="0"/>
        </a:p>
      </dsp:txBody>
      <dsp:txXfrm rot="-5400000">
        <a:off x="905461" y="1299462"/>
        <a:ext cx="7880716" cy="909140"/>
      </dsp:txXfrm>
    </dsp:sp>
    <dsp:sp modelId="{8B76222F-4EA7-4BDB-8C45-7FBB2693A16A}">
      <dsp:nvSpPr>
        <dsp:cNvPr id="0" name=""/>
        <dsp:cNvSpPr/>
      </dsp:nvSpPr>
      <dsp:spPr>
        <a:xfrm rot="5400000">
          <a:off x="-194027" y="2680860"/>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Financials</a:t>
          </a:r>
          <a:endParaRPr lang="en-US" sz="1100" kern="1200" dirty="0"/>
        </a:p>
      </dsp:txBody>
      <dsp:txXfrm rot="-5400000">
        <a:off x="1" y="2939564"/>
        <a:ext cx="905461" cy="388054"/>
      </dsp:txXfrm>
    </dsp:sp>
    <dsp:sp modelId="{5E30F5A9-E108-464C-AA8B-EBC7E77C68C6}">
      <dsp:nvSpPr>
        <dsp:cNvPr id="0" name=""/>
        <dsp:cNvSpPr/>
      </dsp:nvSpPr>
      <dsp:spPr>
        <a:xfrm rot="5400000">
          <a:off x="4493974" y="-1057724"/>
          <a:ext cx="752872"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The team is seeking a $10 MM investment for Portfolio A, and a $10 MM investment for Portfolio B.</a:t>
          </a:r>
          <a:endParaRPr lang="en-US" sz="1100" kern="1200" dirty="0"/>
        </a:p>
      </dsp:txBody>
      <dsp:txXfrm rot="-5400000">
        <a:off x="905461" y="2567541"/>
        <a:ext cx="7893146" cy="679368"/>
      </dsp:txXfrm>
    </dsp:sp>
    <dsp:sp modelId="{226E383E-C786-463B-A44F-AB38B93A99C4}">
      <dsp:nvSpPr>
        <dsp:cNvPr id="0" name=""/>
        <dsp:cNvSpPr/>
      </dsp:nvSpPr>
      <dsp:spPr>
        <a:xfrm rot="5400000">
          <a:off x="-194027" y="3834054"/>
          <a:ext cx="1293515" cy="90546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The Team</a:t>
          </a:r>
          <a:endParaRPr lang="en-US" sz="1100" kern="1200" dirty="0"/>
        </a:p>
      </dsp:txBody>
      <dsp:txXfrm rot="-5400000">
        <a:off x="1" y="4092758"/>
        <a:ext cx="905461" cy="388054"/>
      </dsp:txXfrm>
    </dsp:sp>
    <dsp:sp modelId="{0B8C65E2-C2C6-4797-9F6A-650661F29C65}">
      <dsp:nvSpPr>
        <dsp:cNvPr id="0" name=""/>
        <dsp:cNvSpPr/>
      </dsp:nvSpPr>
      <dsp:spPr>
        <a:xfrm rot="5400000">
          <a:off x="4450017" y="95469"/>
          <a:ext cx="840785" cy="792989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The team brings a wide range of experience in finance, and analytics.  </a:t>
          </a:r>
          <a:r>
            <a:rPr lang="en-US" sz="1100" kern="1200" dirty="0" err="1" smtClean="0"/>
            <a:t>Andrius</a:t>
          </a:r>
          <a:r>
            <a:rPr lang="en-US" sz="1100" kern="1200" dirty="0" smtClean="0"/>
            <a:t>, Brandon, Josh, and Tate all met at the prestigious MS in  Data Science program at Northwestern University, and will all graduate at the end of this year.   </a:t>
          </a:r>
          <a:endParaRPr lang="en-US" sz="1100" kern="1200" dirty="0"/>
        </a:p>
      </dsp:txBody>
      <dsp:txXfrm rot="-5400000">
        <a:off x="905461" y="3681069"/>
        <a:ext cx="7888854" cy="7586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21590" y="222602"/>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Modeling</a:t>
          </a:r>
        </a:p>
      </dsp:txBody>
      <dsp:txXfrm rot="-5400000">
        <a:off x="2" y="518057"/>
        <a:ext cx="1034091" cy="443182"/>
      </dsp:txXfrm>
    </dsp:sp>
    <dsp:sp modelId="{4D90626B-35E9-4FCD-A2D4-3BAD3841DBB7}">
      <dsp:nvSpPr>
        <dsp:cNvPr id="0" name=""/>
        <dsp:cNvSpPr/>
      </dsp:nvSpPr>
      <dsp:spPr>
        <a:xfrm rot="5400000">
          <a:off x="2820390" y="-1772104"/>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Neural Network(specifically LSTM) – price activity</a:t>
          </a:r>
        </a:p>
        <a:p>
          <a:pPr marL="57150" lvl="1" indent="-57150" algn="l" defTabSz="488950">
            <a:lnSpc>
              <a:spcPct val="90000"/>
            </a:lnSpc>
            <a:spcBef>
              <a:spcPct val="0"/>
            </a:spcBef>
            <a:spcAft>
              <a:spcPct val="15000"/>
            </a:spcAft>
            <a:buChar char="••"/>
          </a:pPr>
          <a:r>
            <a:rPr lang="en-US" sz="1100" kern="1200" dirty="0"/>
            <a:t>Random Forest for classification of signal direction</a:t>
          </a:r>
        </a:p>
        <a:p>
          <a:pPr marL="57150" lvl="1" indent="-57150" algn="l" defTabSz="488950">
            <a:lnSpc>
              <a:spcPct val="90000"/>
            </a:lnSpc>
            <a:spcBef>
              <a:spcPct val="0"/>
            </a:spcBef>
            <a:spcAft>
              <a:spcPct val="15000"/>
            </a:spcAft>
            <a:buChar char="••"/>
          </a:pPr>
          <a:r>
            <a:rPr lang="en-US" sz="1100" kern="1200" dirty="0"/>
            <a:t>Logistic Regression for signal direction</a:t>
          </a:r>
        </a:p>
        <a:p>
          <a:pPr marL="57150" lvl="1" indent="-57150" algn="l" defTabSz="488950">
            <a:lnSpc>
              <a:spcPct val="90000"/>
            </a:lnSpc>
            <a:spcBef>
              <a:spcPct val="0"/>
            </a:spcBef>
            <a:spcAft>
              <a:spcPct val="15000"/>
            </a:spcAft>
            <a:buChar char="••"/>
          </a:pPr>
          <a:r>
            <a:rPr lang="en-US" sz="1100" kern="1200" dirty="0"/>
            <a:t>Linear Regression for price activity</a:t>
          </a:r>
        </a:p>
      </dsp:txBody>
      <dsp:txXfrm rot="-5400000">
        <a:off x="1034091" y="61069"/>
        <a:ext cx="4485952" cy="866479"/>
      </dsp:txXfrm>
    </dsp:sp>
    <dsp:sp modelId="{DDB1E226-4A0D-4E7A-8277-FCFCF5856335}">
      <dsp:nvSpPr>
        <dsp:cNvPr id="0" name=""/>
        <dsp:cNvSpPr/>
      </dsp:nvSpPr>
      <dsp:spPr>
        <a:xfrm rot="5400000">
          <a:off x="-221590" y="1521911"/>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Evaluation</a:t>
          </a:r>
        </a:p>
      </dsp:txBody>
      <dsp:txXfrm rot="-5400000">
        <a:off x="2" y="1817366"/>
        <a:ext cx="1034091" cy="443182"/>
      </dsp:txXfrm>
    </dsp:sp>
    <dsp:sp modelId="{D4107748-EE1C-4815-8100-F435BBAEED32}">
      <dsp:nvSpPr>
        <dsp:cNvPr id="0" name=""/>
        <dsp:cNvSpPr/>
      </dsp:nvSpPr>
      <dsp:spPr>
        <a:xfrm rot="5400000">
          <a:off x="2803490" y="-498078"/>
          <a:ext cx="994027" cy="4532826"/>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Standard model fit parameters</a:t>
          </a:r>
        </a:p>
        <a:p>
          <a:pPr marL="57150" lvl="1" indent="-57150" algn="l" defTabSz="488950">
            <a:lnSpc>
              <a:spcPct val="90000"/>
            </a:lnSpc>
            <a:spcBef>
              <a:spcPct val="0"/>
            </a:spcBef>
            <a:spcAft>
              <a:spcPct val="15000"/>
            </a:spcAft>
            <a:buChar char="••"/>
          </a:pPr>
          <a:r>
            <a:rPr lang="en-US" sz="1100" kern="1200" dirty="0"/>
            <a:t>Build backtesting framework for real world signal and pattern evaluation</a:t>
          </a:r>
        </a:p>
      </dsp:txBody>
      <dsp:txXfrm rot="-5400000">
        <a:off x="1034091" y="1319845"/>
        <a:ext cx="4484302" cy="896979"/>
      </dsp:txXfrm>
    </dsp:sp>
    <dsp:sp modelId="{8B76222F-4EA7-4BDB-8C45-7FBB2693A16A}">
      <dsp:nvSpPr>
        <dsp:cNvPr id="0" name=""/>
        <dsp:cNvSpPr/>
      </dsp:nvSpPr>
      <dsp:spPr>
        <a:xfrm rot="5400000">
          <a:off x="-221590" y="2804320"/>
          <a:ext cx="1477273" cy="103409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Visualization</a:t>
          </a:r>
        </a:p>
      </dsp:txBody>
      <dsp:txXfrm rot="-5400000">
        <a:off x="2" y="3099775"/>
        <a:ext cx="1034091" cy="443182"/>
      </dsp:txXfrm>
    </dsp:sp>
    <dsp:sp modelId="{5E30F5A9-E108-464C-AA8B-EBC7E77C68C6}">
      <dsp:nvSpPr>
        <dsp:cNvPr id="0" name=""/>
        <dsp:cNvSpPr/>
      </dsp:nvSpPr>
      <dsp:spPr>
        <a:xfrm rot="5400000">
          <a:off x="2820390" y="796429"/>
          <a:ext cx="960227" cy="45328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Mobile Application Development</a:t>
          </a:r>
        </a:p>
      </dsp:txBody>
      <dsp:txXfrm rot="-5400000">
        <a:off x="1034091" y="2629602"/>
        <a:ext cx="4485952" cy="86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10447" y="22914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Data Collection</a:t>
          </a:r>
        </a:p>
      </dsp:txBody>
      <dsp:txXfrm rot="-5400000">
        <a:off x="2" y="509745"/>
        <a:ext cx="982089" cy="420896"/>
      </dsp:txXfrm>
    </dsp:sp>
    <dsp:sp modelId="{4D90626B-35E9-4FCD-A2D4-3BAD3841DBB7}">
      <dsp:nvSpPr>
        <dsp:cNvPr id="0" name=""/>
        <dsp:cNvSpPr/>
      </dsp:nvSpPr>
      <dsp:spPr>
        <a:xfrm rot="5400000">
          <a:off x="2821177" y="-1820386"/>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data warehouse server and load global index data</a:t>
          </a:r>
        </a:p>
        <a:p>
          <a:pPr marL="57150" lvl="1" indent="-57150" algn="l" defTabSz="488950">
            <a:lnSpc>
              <a:spcPct val="90000"/>
            </a:lnSpc>
            <a:spcBef>
              <a:spcPct val="0"/>
            </a:spcBef>
            <a:spcAft>
              <a:spcPct val="15000"/>
            </a:spcAft>
            <a:buChar char="••"/>
          </a:pPr>
          <a:r>
            <a:rPr lang="en-US" sz="1100" kern="1200" dirty="0"/>
            <a:t>Python code to download future contracts</a:t>
          </a:r>
        </a:p>
        <a:p>
          <a:pPr marL="57150" lvl="1" indent="-57150" algn="l" defTabSz="488950">
            <a:lnSpc>
              <a:spcPct val="90000"/>
            </a:lnSpc>
            <a:spcBef>
              <a:spcPct val="0"/>
            </a:spcBef>
            <a:spcAft>
              <a:spcPct val="15000"/>
            </a:spcAft>
            <a:buChar char="••"/>
          </a:pPr>
          <a:r>
            <a:rPr lang="en-US" sz="1100" kern="1200" dirty="0"/>
            <a:t>Python code to download Department of Energy Data</a:t>
          </a:r>
        </a:p>
        <a:p>
          <a:pPr marL="57150" lvl="1" indent="-57150" algn="l" defTabSz="488950">
            <a:lnSpc>
              <a:spcPct val="90000"/>
            </a:lnSpc>
            <a:spcBef>
              <a:spcPct val="0"/>
            </a:spcBef>
            <a:spcAft>
              <a:spcPct val="15000"/>
            </a:spcAft>
            <a:buChar char="••"/>
          </a:pPr>
          <a:r>
            <a:rPr lang="en-US" sz="1100" kern="1200" dirty="0"/>
            <a:t>This will be a bespoke proprietary data set and will be owned by Quantum Capital Management</a:t>
          </a:r>
        </a:p>
      </dsp:txBody>
      <dsp:txXfrm rot="-5400000">
        <a:off x="982090" y="63218"/>
        <a:ext cx="4545598" cy="822906"/>
      </dsp:txXfrm>
    </dsp:sp>
    <dsp:sp modelId="{DDB1E226-4A0D-4E7A-8277-FCFCF5856335}">
      <dsp:nvSpPr>
        <dsp:cNvPr id="0" name=""/>
        <dsp:cNvSpPr/>
      </dsp:nvSpPr>
      <dsp:spPr>
        <a:xfrm rot="5400000">
          <a:off x="-210447" y="1694338"/>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Data Analysis &amp; Understanding</a:t>
          </a:r>
        </a:p>
      </dsp:txBody>
      <dsp:txXfrm rot="-5400000">
        <a:off x="2" y="1974935"/>
        <a:ext cx="982089" cy="420896"/>
      </dsp:txXfrm>
    </dsp:sp>
    <dsp:sp modelId="{D4107748-EE1C-4815-8100-F435BBAEED32}">
      <dsp:nvSpPr>
        <dsp:cNvPr id="0" name=""/>
        <dsp:cNvSpPr/>
      </dsp:nvSpPr>
      <dsp:spPr>
        <a:xfrm rot="5400000">
          <a:off x="2576840" y="-355196"/>
          <a:ext cx="1400612"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Analyze future contract curves</a:t>
          </a:r>
        </a:p>
        <a:p>
          <a:pPr marL="57150" lvl="1" indent="-57150" algn="l" defTabSz="488950">
            <a:lnSpc>
              <a:spcPct val="90000"/>
            </a:lnSpc>
            <a:spcBef>
              <a:spcPct val="0"/>
            </a:spcBef>
            <a:spcAft>
              <a:spcPct val="15000"/>
            </a:spcAft>
            <a:buChar char="••"/>
          </a:pPr>
          <a:r>
            <a:rPr lang="en-US" sz="1100" kern="1200" dirty="0"/>
            <a:t>Analyze for </a:t>
          </a:r>
          <a:r>
            <a:rPr lang="en-US" sz="1100" kern="1200" dirty="0" err="1"/>
            <a:t>contango</a:t>
          </a:r>
          <a:r>
            <a:rPr lang="en-US" sz="1100" kern="1200" dirty="0"/>
            <a:t> and backwardation - potential feature development</a:t>
          </a:r>
        </a:p>
        <a:p>
          <a:pPr marL="57150" lvl="1" indent="-57150" algn="l" defTabSz="488950">
            <a:lnSpc>
              <a:spcPct val="90000"/>
            </a:lnSpc>
            <a:spcBef>
              <a:spcPct val="0"/>
            </a:spcBef>
            <a:spcAft>
              <a:spcPct val="15000"/>
            </a:spcAft>
            <a:buChar char="••"/>
          </a:pPr>
          <a:r>
            <a:rPr lang="en-US" sz="1100" kern="1200" dirty="0"/>
            <a:t>Fit additional feature sets such as Bollinger and Exponential Moving Averages.</a:t>
          </a:r>
        </a:p>
        <a:p>
          <a:pPr marL="57150" lvl="1" indent="-57150" algn="l" defTabSz="488950">
            <a:lnSpc>
              <a:spcPct val="90000"/>
            </a:lnSpc>
            <a:spcBef>
              <a:spcPct val="0"/>
            </a:spcBef>
            <a:spcAft>
              <a:spcPct val="15000"/>
            </a:spcAft>
            <a:buChar char="••"/>
          </a:pPr>
          <a:r>
            <a:rPr lang="en-US" sz="1100" kern="1200" dirty="0"/>
            <a:t>Analyze correlations</a:t>
          </a:r>
        </a:p>
        <a:p>
          <a:pPr marL="57150" lvl="1" indent="-57150" algn="l" defTabSz="488950">
            <a:lnSpc>
              <a:spcPct val="90000"/>
            </a:lnSpc>
            <a:spcBef>
              <a:spcPct val="0"/>
            </a:spcBef>
            <a:spcAft>
              <a:spcPct val="15000"/>
            </a:spcAft>
            <a:buChar char="••"/>
          </a:pPr>
          <a:r>
            <a:rPr lang="en-US" sz="1100" kern="1200" dirty="0"/>
            <a:t>Initial data set was over 4,000 attributes, for the purpose of this project we will be significantly pruning</a:t>
          </a:r>
          <a:r>
            <a:rPr lang="en-US" sz="800" kern="1200" dirty="0"/>
            <a:t>.</a:t>
          </a:r>
        </a:p>
      </dsp:txBody>
      <dsp:txXfrm rot="-5400000">
        <a:off x="982089" y="1307927"/>
        <a:ext cx="4521743" cy="1263868"/>
      </dsp:txXfrm>
    </dsp:sp>
    <dsp:sp modelId="{8B76222F-4EA7-4BDB-8C45-7FBB2693A16A}">
      <dsp:nvSpPr>
        <dsp:cNvPr id="0" name=""/>
        <dsp:cNvSpPr/>
      </dsp:nvSpPr>
      <dsp:spPr>
        <a:xfrm rot="5400000">
          <a:off x="-210447" y="2915192"/>
          <a:ext cx="1402985" cy="98208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a:t>Data Preparation</a:t>
          </a:r>
        </a:p>
      </dsp:txBody>
      <dsp:txXfrm rot="-5400000">
        <a:off x="2" y="3195789"/>
        <a:ext cx="982089" cy="420896"/>
      </dsp:txXfrm>
    </dsp:sp>
    <dsp:sp modelId="{5E30F5A9-E108-464C-AA8B-EBC7E77C68C6}">
      <dsp:nvSpPr>
        <dsp:cNvPr id="0" name=""/>
        <dsp:cNvSpPr/>
      </dsp:nvSpPr>
      <dsp:spPr>
        <a:xfrm rot="5400000">
          <a:off x="2821177" y="865657"/>
          <a:ext cx="911940" cy="459011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Fill missing values</a:t>
          </a:r>
        </a:p>
        <a:p>
          <a:pPr marL="57150" lvl="1" indent="-57150" algn="l" defTabSz="488950">
            <a:lnSpc>
              <a:spcPct val="90000"/>
            </a:lnSpc>
            <a:spcBef>
              <a:spcPct val="0"/>
            </a:spcBef>
            <a:spcAft>
              <a:spcPct val="15000"/>
            </a:spcAft>
            <a:buChar char="••"/>
          </a:pPr>
          <a:r>
            <a:rPr lang="en-US" sz="1100" kern="1200" dirty="0"/>
            <a:t>Output to csv files for further processing</a:t>
          </a:r>
        </a:p>
      </dsp:txBody>
      <dsp:txXfrm rot="-5400000">
        <a:off x="982090" y="2749262"/>
        <a:ext cx="4545598" cy="822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89000">
            <a:lnSpc>
              <a:spcPct val="90000"/>
            </a:lnSpc>
            <a:spcBef>
              <a:spcPct val="0"/>
            </a:spcBef>
            <a:spcAft>
              <a:spcPct val="35000"/>
            </a:spcAft>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lvl="0" algn="l" defTabSz="844550">
            <a:lnSpc>
              <a:spcPct val="90000"/>
            </a:lnSpc>
            <a:spcBef>
              <a:spcPct val="0"/>
            </a:spcBef>
            <a:spcAft>
              <a:spcPct val="35000"/>
            </a:spcAft>
          </a:pPr>
          <a:r>
            <a:rPr lang="en-US" sz="1900" kern="1200" dirty="0"/>
            <a:t>Week 10 | Presentation to Project Stakeholders</a:t>
          </a:r>
        </a:p>
      </dsp:txBody>
      <dsp:txXfrm>
        <a:off x="496205" y="3795944"/>
        <a:ext cx="6508797"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jp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3.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t>Initial goal: raising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4" y="1522046"/>
            <a:ext cx="4914189" cy="4351338"/>
          </a:xfrm>
        </p:spPr>
        <p:txBody>
          <a:bodyPr/>
          <a:lstStyle/>
          <a:p>
            <a:pPr marL="0" indent="0">
              <a:buNone/>
            </a:pPr>
            <a:r>
              <a:rPr lang="en-US" dirty="0"/>
              <a:t>We need to establish a solid track record to be able to solicit additional funding via a marketing campaign.</a:t>
            </a:r>
          </a:p>
          <a:p>
            <a:pPr marL="0" indent="0">
              <a:buNone/>
            </a:pPr>
            <a:r>
              <a:rPr lang="en-US" dirty="0"/>
              <a:t>Potential investors in our new fund, will be funds of funds, endowments, pensions, family offices and high-net-worth individuals.</a:t>
            </a:r>
          </a:p>
          <a:p>
            <a:pPr marL="0" indent="0">
              <a:buNone/>
            </a:pPr>
            <a:r>
              <a:rPr lang="en-US" b="1" i="1" dirty="0"/>
              <a:t>Our commercial ask of you is to green light the project;  </a:t>
            </a:r>
            <a:r>
              <a:rPr lang="en-US" dirty="0"/>
              <a:t>we need an initial injection of capital to seed two portfolios(A + B)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p:txBody>
          <a:bodyPr/>
          <a:lstStyle/>
          <a:p>
            <a:r>
              <a:rPr lang="en-US" dirty="0"/>
              <a:t>Three characteristics of our strategy</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rgbClr val="252525"/>
                </a:solidFill>
                <a:latin typeface="Merriweather"/>
              </a:rPr>
              <a:t>Story:</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rgbClr val="252525"/>
                </a:solidFill>
                <a:latin typeface="Merriweather"/>
              </a:rPr>
              <a:t>Process:</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Download, track and store activity in an energy sector</a:t>
            </a:r>
          </a:p>
          <a:p>
            <a:pPr lvl="1">
              <a:buFont typeface="Wingdings" panose="05000000000000000000" pitchFamily="2" charset="2"/>
              <a:buChar char="Ø"/>
            </a:pPr>
            <a:r>
              <a:rPr lang="en-US" sz="1400" dirty="0">
                <a:solidFill>
                  <a:srgbClr val="252525"/>
                </a:solidFill>
                <a:latin typeface="Merriweather"/>
              </a:rPr>
              <a:t>Apply various data munging and feature extraction techniques</a:t>
            </a:r>
          </a:p>
          <a:p>
            <a:pPr lvl="1">
              <a:buFont typeface="Wingdings" panose="05000000000000000000" pitchFamily="2" charset="2"/>
              <a:buChar char="Ø"/>
            </a:pPr>
            <a:r>
              <a:rPr lang="en-US" sz="1400" dirty="0">
                <a:solidFill>
                  <a:srgbClr val="252525"/>
                </a:solidFill>
                <a:latin typeface="Merriweather"/>
              </a:rPr>
              <a:t>Fit various algorithms and machine learning techniques on the data sets.</a:t>
            </a:r>
          </a:p>
          <a:p>
            <a:pPr lvl="1">
              <a:buFont typeface="Wingdings" panose="05000000000000000000" pitchFamily="2" charset="2"/>
              <a:buChar char="Ø"/>
            </a:pPr>
            <a:r>
              <a:rPr lang="en-US" sz="1400" dirty="0">
                <a:solidFill>
                  <a:srgbClr val="252525"/>
                </a:solidFill>
                <a:latin typeface="Merriweather"/>
              </a:rPr>
              <a:t>Back test strategy and forecast result	</a:t>
            </a:r>
          </a:p>
          <a:p>
            <a:r>
              <a:rPr lang="en-US" sz="1800" b="1" dirty="0">
                <a:solidFill>
                  <a:srgbClr val="252525"/>
                </a:solidFill>
                <a:latin typeface="Merriweather"/>
              </a:rPr>
              <a:t>Returns:</a:t>
            </a:r>
            <a:r>
              <a:rPr lang="en-US" sz="1800" dirty="0">
                <a:solidFill>
                  <a:srgbClr val="252525"/>
                </a:solidFill>
                <a:latin typeface="Merriweather"/>
              </a:rPr>
              <a:t> Working in a team of 4 using two portfolio strategies with $20 million in capital, we would like </a:t>
            </a:r>
            <a:r>
              <a:rPr lang="en-US" sz="1800" dirty="0" smtClean="0">
                <a:solidFill>
                  <a:srgbClr val="252525"/>
                </a:solidFill>
                <a:latin typeface="Merriweather"/>
              </a:rPr>
              <a:t>to meet or </a:t>
            </a:r>
            <a:r>
              <a:rPr lang="en-US" sz="1800" dirty="0" smtClean="0">
                <a:solidFill>
                  <a:srgbClr val="252525"/>
                </a:solidFill>
                <a:latin typeface="Merriweather"/>
              </a:rPr>
              <a:t>exceed annualized returns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t>Portfolio </a:t>
            </a:r>
            <a:r>
              <a:rPr lang="en-US" dirty="0" smtClean="0"/>
              <a:t>Strategies</a:t>
            </a:r>
            <a:endParaRPr lang="en-US" dirty="0"/>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t>Data containing all continuous energy futures contracts, global index data, the open, high, low, and closing costs of certain crude oil, natural gas, heating oil, and gasoline suppliers and the United States Energy Information Administration.</a:t>
            </a:r>
          </a:p>
          <a:p>
            <a:r>
              <a:rPr lang="en-US" dirty="0"/>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7" name="Picture Placeholder 6">
            <a:extLst>
              <a:ext uri="{FF2B5EF4-FFF2-40B4-BE49-F238E27FC236}">
                <a16:creationId xmlns:a16="http://schemas.microsoft.com/office/drawing/2014/main" id="{C08381EA-5D4C-44F2-BAE4-DCB3BF8D2BB7}"/>
              </a:ext>
            </a:extLst>
          </p:cNvPr>
          <p:cNvPicPr>
            <a:picLocks noGrp="1" noChangeAspect="1"/>
          </p:cNvPicPr>
          <p:nvPr>
            <p:ph type="pic" sz="quarter" idx="13"/>
          </p:nvPr>
        </p:nvPicPr>
        <p:blipFill>
          <a:blip r:embed="rId2"/>
          <a:srcRect l="12500" r="12500"/>
          <a:stretch>
            <a:fillRect/>
          </a:stretch>
        </p:blipFill>
        <p:spPr/>
      </p:pic>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t>Portfolio B </a:t>
            </a:r>
            <a:r>
              <a:rPr lang="en-US" dirty="0" smtClean="0"/>
              <a:t>Strategies Continued…</a:t>
            </a:r>
            <a:endParaRPr lang="en-US" dirty="0"/>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machine learning algorithms.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a:t>Proposed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245907354"/>
              </p:ext>
            </p:extLst>
          </p:nvPr>
        </p:nvGraphicFramePr>
        <p:xfrm>
          <a:off x="6091238" y="1984348"/>
          <a:ext cx="5566918" cy="4061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03960837"/>
              </p:ext>
            </p:extLst>
          </p:nvPr>
        </p:nvGraphicFramePr>
        <p:xfrm>
          <a:off x="326570" y="1951640"/>
          <a:ext cx="5572205" cy="4126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46C8537-A9C6-45F6-B6B6-85E092B97288}"/>
              </a:ext>
            </a:extLst>
          </p:cNvPr>
          <p:cNvSpPr txBox="1"/>
          <p:nvPr/>
        </p:nvSpPr>
        <p:spPr>
          <a:xfrm>
            <a:off x="1176867" y="1236133"/>
            <a:ext cx="10617200" cy="646331"/>
          </a:xfrm>
          <a:prstGeom prst="rect">
            <a:avLst/>
          </a:prstGeom>
          <a:noFill/>
        </p:spPr>
        <p:txBody>
          <a:bodyPr wrap="square" rtlCol="0">
            <a:spAutoFit/>
          </a:bodyPr>
          <a:lstStyle/>
          <a:p>
            <a:r>
              <a:rPr lang="en-US" b="1" dirty="0">
                <a:solidFill>
                  <a:srgbClr val="00B050"/>
                </a:solidFill>
              </a:rPr>
              <a:t>The ultimate goal for the initial project is to develop two profitable trading strategies.  The models developed using machine learning techniques will be the foundation for the strategies.</a:t>
            </a:r>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t>Custom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smtClean="0"/>
              <a:t>Contents</a:t>
            </a:r>
            <a:endParaRPr lang="en-US" dirty="0"/>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914189" cy="4351338"/>
          </a:xfrm>
        </p:spPr>
        <p:txBody>
          <a:bodyPr/>
          <a:lstStyle/>
          <a:p>
            <a:r>
              <a:rPr lang="en-US" dirty="0" smtClean="0"/>
              <a:t>Executive Summary</a:t>
            </a:r>
          </a:p>
          <a:p>
            <a:r>
              <a:rPr lang="en-US" dirty="0" smtClean="0"/>
              <a:t>Introduction </a:t>
            </a:r>
            <a:r>
              <a:rPr lang="en-US" dirty="0"/>
              <a:t>and Project Goal</a:t>
            </a:r>
          </a:p>
          <a:p>
            <a:r>
              <a:rPr lang="en-US" dirty="0"/>
              <a:t>Data Preparation &amp; Tools</a:t>
            </a:r>
          </a:p>
          <a:p>
            <a:r>
              <a:rPr lang="en-US" dirty="0"/>
              <a:t>Data Analysis and Understanding</a:t>
            </a:r>
          </a:p>
          <a:p>
            <a:r>
              <a:rPr lang="en-US" dirty="0"/>
              <a:t>Trade Evaluation Results</a:t>
            </a:r>
          </a:p>
          <a:p>
            <a:r>
              <a:rPr lang="en-US" dirty="0"/>
              <a:t>Modeling Details &amp; EDA</a:t>
            </a:r>
          </a:p>
          <a:p>
            <a:pPr lvl="1"/>
            <a:r>
              <a:rPr lang="en-US" dirty="0"/>
              <a:t>Portfolio A</a:t>
            </a:r>
          </a:p>
          <a:p>
            <a:pPr lvl="1"/>
            <a:r>
              <a:rPr lang="en-US" dirty="0"/>
              <a:t>Portfolio B</a:t>
            </a:r>
          </a:p>
          <a:p>
            <a:r>
              <a:rPr lang="en-US" dirty="0"/>
              <a:t>Visualization</a:t>
            </a:r>
          </a:p>
          <a:p>
            <a:r>
              <a:rPr lang="en-US" dirty="0"/>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p:txBody>
          <a:bodyPr/>
          <a:lstStyle/>
          <a:p>
            <a:r>
              <a:rPr lang="en-US" dirty="0"/>
              <a:t>Data Set</a:t>
            </a:r>
            <a:br>
              <a:rPr lang="en-US" dirty="0"/>
            </a:br>
            <a:r>
              <a:rPr lang="en-US" dirty="0"/>
              <a:t>	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p:txBody>
          <a:bodyPr/>
          <a:lstStyle/>
          <a:p>
            <a:r>
              <a:rPr lang="en-US" sz="2000" dirty="0"/>
              <a:t>Data Set </a:t>
            </a:r>
            <a:br>
              <a:rPr lang="en-US" sz="2000" dirty="0"/>
            </a:br>
            <a:r>
              <a:rPr lang="en-US" sz="2000" dirty="0"/>
              <a:t>	Global index</a:t>
            </a:r>
            <a:r>
              <a:rPr lang="en-US" sz="2000" dirty="0">
                <a:solidFill>
                  <a:srgbClr val="C00000"/>
                </a:solidFill>
              </a:rPr>
              <a:t>-</a:t>
            </a:r>
            <a:r>
              <a:rPr lang="en-US" sz="2000" dirty="0"/>
              <a:t>continuous energy future contracts</a:t>
            </a:r>
            <a:r>
              <a:rPr lang="en-US" sz="2000" dirty="0">
                <a:solidFill>
                  <a:srgbClr val="C00000"/>
                </a:solidFill>
              </a:rPr>
              <a:t>-</a:t>
            </a:r>
            <a:r>
              <a:rPr lang="en-US" sz="2000" dirty="0"/>
              <a:t>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24</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Modeling Details &amp; </a:t>
            </a:r>
            <a:r>
              <a:rPr lang="en-US" sz="2800" dirty="0" smtClean="0"/>
              <a:t>EDA</a:t>
            </a:r>
            <a:endParaRPr lang="en-US" sz="2800" dirty="0"/>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prstGeom prst="rect">
            <a:avLst/>
          </a:prstGeom>
        </p:spPr>
        <p:txBody>
          <a:bodyPr vert="horz" lIns="0" tIns="0" rIns="0" bIns="0" rtlCol="0" anchor="b">
            <a:normAutofit/>
          </a:bodyPr>
          <a:lstStyle/>
          <a:p>
            <a:r>
              <a:rPr lang="en-US" dirty="0"/>
              <a:t>Data Preprocessing, Normalization, and Augmentation</a:t>
            </a:r>
            <a:endParaRPr lang="en-US" sz="3200" b="1" kern="1200" cap="all" baseline="0" noProof="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26</a:t>
            </a:fld>
            <a:endParaRPr lang="en-US" sz="900" kern="1200" noProof="0">
              <a:solidFill>
                <a:schemeClr val="bg1"/>
              </a:solidFill>
              <a:latin typeface="+mn-lt"/>
              <a:ea typeface="+mn-ea"/>
              <a:cs typeface="+mn-cs"/>
            </a:endParaRPr>
          </a:p>
        </p:txBody>
      </p:sp>
      <p:sp>
        <p:nvSpPr>
          <p:cNvPr id="9" name="Text Placeholder 4">
            <a:extLst>
              <a:ext uri="{FF2B5EF4-FFF2-40B4-BE49-F238E27FC236}">
                <a16:creationId xmlns:a16="http://schemas.microsoft.com/office/drawing/2014/main" id="{F39D7383-E0C4-974F-84BD-E926A531AC2E}"/>
              </a:ext>
            </a:extLst>
          </p:cNvPr>
          <p:cNvSpPr txBox="1">
            <a:spLocks/>
          </p:cNvSpPr>
          <p:nvPr/>
        </p:nvSpPr>
        <p:spPr>
          <a:xfrm>
            <a:off x="6148116" y="1681162"/>
            <a:ext cx="5157787" cy="123431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5"/>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1400" b="1" kern="1200" noProof="0" dirty="0">
              <a:solidFill>
                <a:schemeClr val="accent1"/>
              </a:solidFill>
              <a:latin typeface="+mn-lt"/>
              <a:ea typeface="+mn-ea"/>
              <a:cs typeface="+mn-cs"/>
            </a:endParaRP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460511" y="1358153"/>
            <a:ext cx="10678543" cy="1557324"/>
          </a:xfrm>
          <a:prstGeom prst="rect">
            <a:avLst/>
          </a:prstGeom>
        </p:spPr>
        <p:txBody>
          <a:bodyPr vert="horz" lIns="91440" tIns="45720" rIns="91440" bIns="45720" rtlCol="0" anchor="b">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0" dirty="0">
                <a:solidFill>
                  <a:schemeClr val="tx1"/>
                </a:solidFill>
              </a:rPr>
              <a:t>The pricing data is first converted to returns allowing all of the variables to be evaluated using a comparable metric despite the variables originating from prices of unequal values.</a:t>
            </a:r>
          </a:p>
          <a:p>
            <a:r>
              <a:rPr lang="en-US" b="0" dirty="0">
                <a:solidFill>
                  <a:schemeClr val="tx1"/>
                </a:solidFill>
              </a:rPr>
              <a:t>Because market prices follow an approximately log-normal distribution due to the prices having the mathematical property of being restricted to the domain of greater than or equal to zero, the natural-log of the returns is taken, resulting in a distribution that is approximately normal. The price series are assumed to be independent and identically distributed, and the returns are log-transformed which have the property of time-dependent additivity and thereby are approximately normal.</a:t>
            </a:r>
          </a:p>
          <a:p>
            <a:endParaRPr lang="en-US" sz="600" b="1" kern="1200" noProof="0" dirty="0">
              <a:solidFill>
                <a:schemeClr val="accent5"/>
              </a:solidFill>
              <a:latin typeface="+mn-lt"/>
              <a:ea typeface="+mn-ea"/>
              <a:cs typeface="+mn-cs"/>
            </a:endParaRPr>
          </a:p>
        </p:txBody>
      </p:sp>
      <p:pic>
        <p:nvPicPr>
          <p:cNvPr id="10" name="Content Placeholder 7" descr="A close up of a white wall&#10;&#10;Description automatically generated">
            <a:extLst>
              <a:ext uri="{FF2B5EF4-FFF2-40B4-BE49-F238E27FC236}">
                <a16:creationId xmlns:a16="http://schemas.microsoft.com/office/drawing/2014/main" id="{5A8FB3DA-62F1-E345-9C49-39F7B3CBA68F}"/>
              </a:ext>
            </a:extLst>
          </p:cNvPr>
          <p:cNvPicPr>
            <a:picLocks/>
          </p:cNvPicPr>
          <p:nvPr/>
        </p:nvPicPr>
        <p:blipFill>
          <a:blip r:embed="rId2"/>
          <a:stretch>
            <a:fillRect/>
          </a:stretch>
        </p:blipFill>
        <p:spPr>
          <a:xfrm>
            <a:off x="1496293" y="2915478"/>
            <a:ext cx="8994372" cy="3302442"/>
          </a:xfrm>
          <a:prstGeom prst="rect">
            <a:avLst/>
          </a:prstGeom>
          <a:noFill/>
        </p:spPr>
      </p:pic>
    </p:spTree>
    <p:extLst>
      <p:ext uri="{BB962C8B-B14F-4D97-AF65-F5344CB8AC3E}">
        <p14:creationId xmlns:p14="http://schemas.microsoft.com/office/powerpoint/2010/main" val="3717840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a:bodyPr>
          <a:lstStyle/>
          <a:p>
            <a:r>
              <a:rPr lang="en-US" b="1" dirty="0"/>
              <a:t>RISK PROFILES </a:t>
            </a:r>
            <a:r>
              <a:rPr lang="en-US" dirty="0">
                <a:solidFill>
                  <a:schemeClr val="accent1"/>
                </a:solidFill>
              </a:rPr>
              <a:t>All Commodities</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type="body" sz="half" idx="2"/>
          </p:nvPr>
        </p:nvSpPr>
        <p:spPr>
          <a:xfrm>
            <a:off x="4101999" y="5592443"/>
            <a:ext cx="4179592" cy="1152818"/>
          </a:xfrm>
        </p:spPr>
        <p:txBody>
          <a:bodyPr>
            <a:normAutofit/>
          </a:bodyPr>
          <a:lstStyle/>
          <a:p>
            <a:r>
              <a:rPr lang="en-US" dirty="0"/>
              <a:t>To get a sense of the spreads, each commodity is observed individually.</a:t>
            </a:r>
          </a:p>
        </p:txBody>
      </p:sp>
      <p:pic>
        <p:nvPicPr>
          <p:cNvPr id="21" name="Content Placeholder 8">
            <a:extLst>
              <a:ext uri="{FF2B5EF4-FFF2-40B4-BE49-F238E27FC236}">
                <a16:creationId xmlns:a16="http://schemas.microsoft.com/office/drawing/2014/main" id="{03B97CC8-4705-1848-836D-42A8A904097E}"/>
              </a:ext>
            </a:extLst>
          </p:cNvPr>
          <p:cNvPicPr>
            <a:picLocks noGrp="1"/>
          </p:cNvPicPr>
          <p:nvPr>
            <p:ph idx="1"/>
          </p:nvPr>
        </p:nvPicPr>
        <p:blipFill>
          <a:blip r:embed="rId2"/>
          <a:stretch>
            <a:fillRect/>
          </a:stretch>
        </p:blipFill>
        <p:spPr>
          <a:xfrm>
            <a:off x="1175658" y="1028973"/>
            <a:ext cx="10032274" cy="4563470"/>
          </a:xfrm>
          <a:prstGeom prst="rect">
            <a:avLst/>
          </a:prstGeom>
          <a:noFill/>
        </p:spPr>
      </p:pic>
    </p:spTree>
    <p:extLst>
      <p:ext uri="{BB962C8B-B14F-4D97-AF65-F5344CB8AC3E}">
        <p14:creationId xmlns:p14="http://schemas.microsoft.com/office/powerpoint/2010/main" val="38150785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6959506" cy="531812"/>
          </a:xfrm>
        </p:spPr>
        <p:txBody>
          <a:bodyPr>
            <a:normAutofit fontScale="90000"/>
          </a:bodyPr>
          <a:lstStyle/>
          <a:p>
            <a:r>
              <a:rPr lang="en-US" b="1" dirty="0"/>
              <a:t>RISK PROFILES </a:t>
            </a:r>
            <a:r>
              <a:rPr lang="en-US" dirty="0">
                <a:solidFill>
                  <a:schemeClr val="accent1"/>
                </a:solidFill>
              </a:rPr>
              <a:t>All </a:t>
            </a:r>
            <a:r>
              <a:rPr lang="en-US" dirty="0" smtClean="0">
                <a:solidFill>
                  <a:schemeClr val="accent1"/>
                </a:solidFill>
              </a:rPr>
              <a:t>Commodities Continued</a:t>
            </a:r>
            <a:endParaRPr lang="en-US" dirty="0">
              <a:solidFill>
                <a:schemeClr val="accent1"/>
              </a:solidFill>
            </a:endParaRPr>
          </a:p>
        </p:txBody>
      </p:sp>
      <p:sp>
        <p:nvSpPr>
          <p:cNvPr id="3" name="TextBox 2">
            <a:extLst>
              <a:ext uri="{FF2B5EF4-FFF2-40B4-BE49-F238E27FC236}">
                <a16:creationId xmlns:a16="http://schemas.microsoft.com/office/drawing/2014/main" id="{380FF962-212C-7C48-BD9B-434230879744}"/>
              </a:ext>
            </a:extLst>
          </p:cNvPr>
          <p:cNvSpPr txBox="1"/>
          <p:nvPr/>
        </p:nvSpPr>
        <p:spPr>
          <a:xfrm>
            <a:off x="1219201" y="989012"/>
            <a:ext cx="9953896" cy="923330"/>
          </a:xfrm>
          <a:prstGeom prst="rect">
            <a:avLst/>
          </a:prstGeom>
          <a:noFill/>
        </p:spPr>
        <p:txBody>
          <a:bodyPr wrap="square" rtlCol="0">
            <a:spAutoFit/>
          </a:bodyPr>
          <a:lstStyle/>
          <a:p>
            <a:r>
              <a:rPr lang="en-US" dirty="0"/>
              <a:t>Looking at the clustering behavior of the returns shows the Brent and WTI appear to be relatively stable amongst the assets, having the most returns cluster towards the mean.</a:t>
            </a:r>
          </a:p>
          <a:p>
            <a:endParaRPr lang="en-US" dirty="0"/>
          </a:p>
        </p:txBody>
      </p:sp>
      <p:pic>
        <p:nvPicPr>
          <p:cNvPr id="7" name="Picture 6"/>
          <p:cNvPicPr>
            <a:picLocks noChangeAspect="1"/>
          </p:cNvPicPr>
          <p:nvPr/>
        </p:nvPicPr>
        <p:blipFill>
          <a:blip r:embed="rId2"/>
          <a:stretch>
            <a:fillRect/>
          </a:stretch>
        </p:blipFill>
        <p:spPr>
          <a:xfrm>
            <a:off x="1056866" y="1586383"/>
            <a:ext cx="10116231" cy="4971748"/>
          </a:xfrm>
          <a:prstGeom prst="rect">
            <a:avLst/>
          </a:prstGeom>
        </p:spPr>
      </p:pic>
    </p:spTree>
    <p:extLst>
      <p:ext uri="{BB962C8B-B14F-4D97-AF65-F5344CB8AC3E}">
        <p14:creationId xmlns:p14="http://schemas.microsoft.com/office/powerpoint/2010/main" val="3629926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29</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t>RISK PROFILES </a:t>
            </a:r>
            <a:r>
              <a:rPr lang="en-US" dirty="0">
                <a:solidFill>
                  <a:schemeClr val="accent1"/>
                </a:solidFill>
              </a:rPr>
              <a:t>Crude Oil WTI</a:t>
            </a:r>
            <a:r>
              <a:rPr lang="en-US" dirty="0"/>
              <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smtClean="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77F29F-320A-4C44-8806-FD6C7A05E1A1}"/>
              </a:ext>
            </a:extLst>
          </p:cNvPr>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3" name="Content Placeholder 2">
            <a:extLst>
              <a:ext uri="{FF2B5EF4-FFF2-40B4-BE49-F238E27FC236}">
                <a16:creationId xmlns:a16="http://schemas.microsoft.com/office/drawing/2014/main" id="{A1259C7E-63A1-FF4D-B2FF-767DC79D4E2B}"/>
              </a:ext>
            </a:extLst>
          </p:cNvPr>
          <p:cNvSpPr>
            <a:spLocks noGrp="1"/>
          </p:cNvSpPr>
          <p:nvPr>
            <p:ph sz="half" idx="1"/>
          </p:nvPr>
        </p:nvSpPr>
        <p:spPr>
          <a:xfrm>
            <a:off x="515938" y="1260851"/>
            <a:ext cx="8681850" cy="662081"/>
          </a:xfrm>
        </p:spPr>
        <p:txBody>
          <a:bodyPr/>
          <a:lstStyle/>
          <a:p>
            <a:pPr marL="0" indent="0">
              <a:buNone/>
            </a:pPr>
            <a:r>
              <a:rPr lang="en-US" dirty="0"/>
              <a:t> A look at the fitted standardized residuals for WTI:</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p:txBody>
          <a:bodyPr/>
          <a:lstStyle/>
          <a:p>
            <a:r>
              <a:rPr lang="en-US" dirty="0"/>
              <a:t>Risk Profiles </a:t>
            </a:r>
            <a:r>
              <a:rPr lang="en-US" b="0" cap="none" dirty="0">
                <a:solidFill>
                  <a:schemeClr val="accent1"/>
                </a:solidFill>
              </a:rPr>
              <a:t>Crude Oil WTI</a:t>
            </a:r>
            <a:endParaRPr lang="en-US" b="0" dirty="0">
              <a:solidFill>
                <a:schemeClr val="accent1"/>
              </a:solidFill>
            </a:endParaRPr>
          </a:p>
        </p:txBody>
      </p:sp>
      <p:pic>
        <p:nvPicPr>
          <p:cNvPr id="6" name="Content Placeholder 5">
            <a:extLst>
              <a:ext uri="{FF2B5EF4-FFF2-40B4-BE49-F238E27FC236}">
                <a16:creationId xmlns:a16="http://schemas.microsoft.com/office/drawing/2014/main" id="{EBACB7AC-0AE5-054A-8A97-8E5A624449FC}"/>
              </a:ext>
            </a:extLst>
          </p:cNvPr>
          <p:cNvPicPr>
            <a:picLocks noGrp="1"/>
          </p:cNvPicPr>
          <p:nvPr>
            <p:ph sz="half" idx="2"/>
          </p:nvPr>
        </p:nvPicPr>
        <p:blipFill>
          <a:blip r:embed="rId2"/>
          <a:stretch>
            <a:fillRect/>
          </a:stretch>
        </p:blipFill>
        <p:spPr>
          <a:xfrm>
            <a:off x="618565" y="1801907"/>
            <a:ext cx="11039591" cy="4653832"/>
          </a:xfrm>
          <a:prstGeom prst="rect">
            <a:avLst/>
          </a:prstGeom>
        </p:spPr>
      </p:pic>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1"/>
            <a:ext cx="11344368" cy="712693"/>
          </a:xfrm>
        </p:spPr>
        <p:txBody>
          <a:bodyPr/>
          <a:lstStyle/>
          <a:p>
            <a:r>
              <a:rPr lang="en-US" dirty="0"/>
              <a:t>Preliminary time series analysis &amp; statistical Correlation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00512C5A-CFCF-3148-860F-72FB258F63E0}"/>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15938" y="1228256"/>
            <a:ext cx="9163517" cy="4463300"/>
          </a:xfrm>
          <a:prstGeom prst="rect">
            <a:avLst/>
          </a:prstGeom>
        </p:spPr>
      </p:pic>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3011697" y="3997227"/>
            <a:ext cx="8646459" cy="1963271"/>
          </a:xfrm>
        </p:spPr>
        <p:txBody>
          <a:bodyPr>
            <a:normAutofit fontScale="92500" lnSpcReduction="20000"/>
          </a:bodyPr>
          <a:lstStyle/>
          <a:p>
            <a:pPr marL="0" indent="0">
              <a:buNone/>
            </a:pPr>
            <a:r>
              <a:rPr lang="en-US" dirty="0"/>
              <a:t>When viewing the autocorrelation of WTI, the characteristics of a stationary process are observed at lag = 4. A </a:t>
            </a:r>
            <a:r>
              <a:rPr lang="en-US" dirty="0" err="1"/>
              <a:t>Ljung</a:t>
            </a:r>
            <a:r>
              <a:rPr lang="en-US" dirty="0"/>
              <a:t>-Box test at lag = 4 yields a p-value beyond the level of strongly significant at the .01 level. The null hypothesis of a random-walk process is thereby rejected, and it is concluded that WTI is self-correlated at the lag interval 4.</a:t>
            </a:r>
          </a:p>
          <a:p>
            <a:endParaRPr lang="en-US" dirty="0"/>
          </a:p>
        </p:txBody>
      </p:sp>
      <p:sp>
        <p:nvSpPr>
          <p:cNvPr id="6" name="Oval 5">
            <a:extLst>
              <a:ext uri="{FF2B5EF4-FFF2-40B4-BE49-F238E27FC236}">
                <a16:creationId xmlns:a16="http://schemas.microsoft.com/office/drawing/2014/main" id="{E5880908-BC08-A542-B5B7-A18BD6C25594}"/>
              </a:ext>
            </a:extLst>
          </p:cNvPr>
          <p:cNvSpPr/>
          <p:nvPr/>
        </p:nvSpPr>
        <p:spPr>
          <a:xfrm>
            <a:off x="1506071" y="2043953"/>
            <a:ext cx="753035" cy="3526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46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sz="half" idx="2"/>
          </p:nvPr>
        </p:nvSpPr>
        <p:spPr>
          <a:xfrm>
            <a:off x="515939" y="1222186"/>
            <a:ext cx="10147580" cy="673849"/>
          </a:xfrm>
        </p:spPr>
        <p:txBody>
          <a:bodyPr>
            <a:normAutofit fontScale="62500" lnSpcReduction="20000"/>
          </a:bodyPr>
          <a:lstStyle/>
          <a:p>
            <a:pPr marL="0" indent="0">
              <a:buNone/>
            </a:pPr>
            <a:r>
              <a:rPr lang="en-US" dirty="0"/>
              <a:t>Splitting the data into test and training sets, the fitted model is an ARIMA (1, 0, 1) with mean zero with auto-regressive coefficient 0.5595 and moving average coefficient 0.78506. The Bayesian information criterion is -4,925.8 which is a good indication of fit.</a:t>
            </a:r>
          </a:p>
          <a:p>
            <a:pPr marL="0" indent="0">
              <a:buNone/>
            </a:pPr>
            <a:endParaRPr lang="en-US" dirty="0"/>
          </a:p>
          <a:p>
            <a:endParaRPr lang="en-US" dirty="0"/>
          </a:p>
        </p:txBody>
      </p:sp>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p:txBody>
          <a:bodyPr/>
          <a:lstStyle/>
          <a:p>
            <a:r>
              <a:rPr lang="en-US" dirty="0"/>
              <a:t>predictive model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DD9A6193-C771-1742-B253-841F77CBDB76}"/>
              </a:ext>
            </a:extLst>
          </p:cNvPr>
          <p:cNvPicPr>
            <a:picLocks noGrp="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716793" y="1839771"/>
            <a:ext cx="10417372" cy="3796043"/>
          </a:xfrm>
          <a:prstGeom prst="rect">
            <a:avLst/>
          </a:prstGeom>
        </p:spPr>
      </p:pic>
      <p:sp>
        <p:nvSpPr>
          <p:cNvPr id="5" name="Text Placeholder 4">
            <a:extLst>
              <a:ext uri="{FF2B5EF4-FFF2-40B4-BE49-F238E27FC236}">
                <a16:creationId xmlns:a16="http://schemas.microsoft.com/office/drawing/2014/main" id="{CE4C9F5C-DE41-C34A-A0A3-D030BB357187}"/>
              </a:ext>
            </a:extLst>
          </p:cNvPr>
          <p:cNvSpPr>
            <a:spLocks noGrp="1"/>
          </p:cNvSpPr>
          <p:nvPr>
            <p:ph type="body" sz="quarter" idx="3"/>
          </p:nvPr>
        </p:nvSpPr>
        <p:spPr>
          <a:xfrm>
            <a:off x="4276165" y="2097742"/>
            <a:ext cx="5688098" cy="887506"/>
          </a:xfrm>
          <a:solidFill>
            <a:schemeClr val="bg1"/>
          </a:solidFill>
        </p:spPr>
        <p:txBody>
          <a:bodyPr>
            <a:normAutofit fontScale="70000" lnSpcReduction="20000"/>
          </a:bodyPr>
          <a:lstStyle/>
          <a:p>
            <a:r>
              <a:rPr lang="en-US" b="0" dirty="0">
                <a:solidFill>
                  <a:schemeClr val="tx1"/>
                </a:solidFill>
              </a:rPr>
              <a:t>The performance of the model predicted (</a:t>
            </a:r>
            <a:r>
              <a:rPr lang="en-US" b="0" dirty="0">
                <a:solidFill>
                  <a:srgbClr val="0072C7"/>
                </a:solidFill>
              </a:rPr>
              <a:t>blue</a:t>
            </a:r>
            <a:r>
              <a:rPr lang="en-US" b="0" dirty="0">
                <a:solidFill>
                  <a:schemeClr val="tx1"/>
                </a:solidFill>
              </a:rPr>
              <a:t>) compared to the actual WTI (</a:t>
            </a:r>
            <a:r>
              <a:rPr lang="en-US" dirty="0">
                <a:solidFill>
                  <a:schemeClr val="tx1"/>
                </a:solidFill>
              </a:rPr>
              <a:t>black</a:t>
            </a:r>
            <a:r>
              <a:rPr lang="en-US" b="0" dirty="0">
                <a:solidFill>
                  <a:schemeClr val="tx1"/>
                </a:solidFill>
              </a:rPr>
              <a:t>): Our trading bounds from the predictions are in </a:t>
            </a:r>
            <a:r>
              <a:rPr lang="en-US" b="0" dirty="0">
                <a:solidFill>
                  <a:srgbClr val="00B050"/>
                </a:solidFill>
              </a:rPr>
              <a:t>green</a:t>
            </a:r>
            <a:r>
              <a:rPr lang="en-US" b="0" dirty="0">
                <a:solidFill>
                  <a:schemeClr val="tx1"/>
                </a:solidFill>
              </a:rPr>
              <a:t> and </a:t>
            </a:r>
            <a:r>
              <a:rPr lang="en-US" b="0" dirty="0">
                <a:solidFill>
                  <a:srgbClr val="C00000"/>
                </a:solidFill>
              </a:rPr>
              <a:t>red</a:t>
            </a:r>
            <a:r>
              <a:rPr lang="en-US" b="0" dirty="0">
                <a:solidFill>
                  <a:schemeClr val="tx1"/>
                </a:solidFill>
              </a:rPr>
              <a:t>, indicating the direction we want to go with the model.</a:t>
            </a:r>
          </a:p>
        </p:txBody>
      </p:sp>
    </p:spTree>
    <p:extLst>
      <p:ext uri="{BB962C8B-B14F-4D97-AF65-F5344CB8AC3E}">
        <p14:creationId xmlns:p14="http://schemas.microsoft.com/office/powerpoint/2010/main" val="635873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sp>
        <p:nvSpPr>
          <p:cNvPr id="4" name="Content Placeholder 3">
            <a:extLst>
              <a:ext uri="{FF2B5EF4-FFF2-40B4-BE49-F238E27FC236}">
                <a16:creationId xmlns:a16="http://schemas.microsoft.com/office/drawing/2014/main" id="{5C6717CB-7D71-4843-80BE-B3489B3A6F93}"/>
              </a:ext>
            </a:extLst>
          </p:cNvPr>
          <p:cNvSpPr>
            <a:spLocks noGrp="1"/>
          </p:cNvSpPr>
          <p:nvPr>
            <p:ph sz="half" idx="2"/>
          </p:nvPr>
        </p:nvSpPr>
        <p:spPr>
          <a:xfrm>
            <a:off x="529384" y="5570998"/>
            <a:ext cx="9354203" cy="574305"/>
          </a:xfrm>
        </p:spPr>
        <p:txBody>
          <a:bodyPr/>
          <a:lstStyle/>
          <a:p>
            <a:pPr marL="0" indent="0">
              <a:buNone/>
            </a:pPr>
            <a:r>
              <a:rPr lang="en-US" dirty="0"/>
              <a:t>Extreme volatility can be seen in the Brent series.</a:t>
            </a:r>
          </a:p>
        </p:txBody>
      </p:sp>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8" name="Content Placeholder 16">
            <a:extLst>
              <a:ext uri="{FF2B5EF4-FFF2-40B4-BE49-F238E27FC236}">
                <a16:creationId xmlns:a16="http://schemas.microsoft.com/office/drawing/2014/main" id="{365B8E9F-94F9-4141-A534-05ADA0F5BB9C}"/>
              </a:ext>
            </a:extLst>
          </p:cNvPr>
          <p:cNvPicPr>
            <a:picLocks noGrp="1"/>
          </p:cNvPicPr>
          <p:nvPr>
            <p:ph sz="quarter" idx="4"/>
          </p:nvPr>
        </p:nvPicPr>
        <p:blipFill>
          <a:blip r:embed="rId2"/>
          <a:stretch>
            <a:fillRect/>
          </a:stretch>
        </p:blipFill>
        <p:spPr>
          <a:xfrm>
            <a:off x="766483" y="1613647"/>
            <a:ext cx="10588906" cy="3917010"/>
          </a:xfrm>
          <a:prstGeom prst="rect">
            <a:avLst/>
          </a:prstGeom>
        </p:spPr>
      </p:pic>
    </p:spTree>
    <p:extLst>
      <p:ext uri="{BB962C8B-B14F-4D97-AF65-F5344CB8AC3E}">
        <p14:creationId xmlns:p14="http://schemas.microsoft.com/office/powerpoint/2010/main" val="838201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t>Risk Profile </a:t>
            </a:r>
            <a:r>
              <a:rPr lang="en-US" b="0" cap="none" dirty="0">
                <a:solidFill>
                  <a:schemeClr val="accent1"/>
                </a:solidFill>
              </a:rPr>
              <a:t>Crude Oil Brent</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929920"/>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960824" y="3684881"/>
            <a:ext cx="6441142" cy="3173119"/>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0E0D27-821F-0C4B-ABA2-BC8C1067647F}"/>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15" name="Text Placeholder 14">
            <a:extLst>
              <a:ext uri="{FF2B5EF4-FFF2-40B4-BE49-F238E27FC236}">
                <a16:creationId xmlns:a16="http://schemas.microsoft.com/office/drawing/2014/main" id="{F8B568C6-14A6-074D-A586-934451DE99E8}"/>
              </a:ext>
            </a:extLst>
          </p:cNvPr>
          <p:cNvSpPr>
            <a:spLocks noGrp="1"/>
          </p:cNvSpPr>
          <p:nvPr>
            <p:ph type="body" idx="1"/>
          </p:nvPr>
        </p:nvSpPr>
        <p:spPr>
          <a:xfrm>
            <a:off x="525462" y="1166957"/>
            <a:ext cx="10847758" cy="920336"/>
          </a:xfrm>
        </p:spPr>
        <p:txBody>
          <a:bodyPr>
            <a:normAutofit fontScale="92500" lnSpcReduction="10000"/>
          </a:bodyPr>
          <a:lstStyle/>
          <a:p>
            <a:r>
              <a:rPr lang="en-US" b="0" dirty="0">
                <a:solidFill>
                  <a:schemeClr val="tx1"/>
                </a:solidFill>
              </a:rPr>
              <a:t>Viewing the autocorrelations of the time series, significant positive autocorrelations are observed at lags 2 and 15. The </a:t>
            </a:r>
            <a:r>
              <a:rPr lang="en-US" b="0" dirty="0" err="1">
                <a:solidFill>
                  <a:schemeClr val="tx1"/>
                </a:solidFill>
              </a:rPr>
              <a:t>Ljung</a:t>
            </a:r>
            <a:r>
              <a:rPr lang="en-US" b="0" dirty="0">
                <a:solidFill>
                  <a:schemeClr val="tx1"/>
                </a:solidFill>
              </a:rPr>
              <a:t>-Box tests show strong statistical significance at lag 15, but due to the extreme volatility of the series only the 1 period lag will be explored further.</a:t>
            </a:r>
          </a:p>
        </p:txBody>
      </p:sp>
      <p:pic>
        <p:nvPicPr>
          <p:cNvPr id="14" name="Content Placeholder 13">
            <a:extLst>
              <a:ext uri="{FF2B5EF4-FFF2-40B4-BE49-F238E27FC236}">
                <a16:creationId xmlns:a16="http://schemas.microsoft.com/office/drawing/2014/main" id="{CFE72397-4BDF-3B4D-8DF7-BFE56A8107E2}"/>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1176" y="2071774"/>
            <a:ext cx="11160124" cy="4028964"/>
          </a:xfrm>
          <a:prstGeom prst="rect">
            <a:avLst/>
          </a:prstGeom>
        </p:spPr>
      </p:pic>
      <p:sp>
        <p:nvSpPr>
          <p:cNvPr id="11" name="Title 10">
            <a:extLst>
              <a:ext uri="{FF2B5EF4-FFF2-40B4-BE49-F238E27FC236}">
                <a16:creationId xmlns:a16="http://schemas.microsoft.com/office/drawing/2014/main" id="{D0B24333-7026-C04E-9B5E-A432A236E606}"/>
              </a:ext>
            </a:extLst>
          </p:cNvPr>
          <p:cNvSpPr>
            <a:spLocks noGrp="1"/>
          </p:cNvSpPr>
          <p:nvPr>
            <p:ph type="title"/>
          </p:nvPr>
        </p:nvSpPr>
        <p:spPr/>
        <p:txBody>
          <a:bodyPr/>
          <a:lstStyle/>
          <a:p>
            <a:r>
              <a:rPr lang="en-US" dirty="0"/>
              <a:t>Preliminary time series analysis &amp; statistical Correlation </a:t>
            </a:r>
            <a:r>
              <a:rPr lang="en-US" b="0" cap="none" dirty="0">
                <a:solidFill>
                  <a:schemeClr val="accent1"/>
                </a:solidFill>
              </a:rPr>
              <a:t>Crude Oil Brent</a:t>
            </a:r>
            <a:endParaRPr lang="en-US" dirty="0"/>
          </a:p>
        </p:txBody>
      </p:sp>
      <p:sp>
        <p:nvSpPr>
          <p:cNvPr id="2" name="Oval 1">
            <a:extLst>
              <a:ext uri="{FF2B5EF4-FFF2-40B4-BE49-F238E27FC236}">
                <a16:creationId xmlns:a16="http://schemas.microsoft.com/office/drawing/2014/main" id="{2DAF51D5-1DF6-2942-83F1-B188AF676C2C}"/>
              </a:ext>
            </a:extLst>
          </p:cNvPr>
          <p:cNvSpPr/>
          <p:nvPr/>
        </p:nvSpPr>
        <p:spPr>
          <a:xfrm>
            <a:off x="1304365" y="2357702"/>
            <a:ext cx="874059" cy="129985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75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smtClean="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4937211" cy="1325563"/>
          </a:xfrm>
          <a:prstGeom prst="rect">
            <a:avLst/>
          </a:prstGeom>
        </p:spPr>
        <p:txBody>
          <a:bodyPr anchor="ctr">
            <a:normAutofit/>
          </a:bodyPr>
          <a:lstStyle/>
          <a:p>
            <a:r>
              <a:rPr lang="en-US" sz="3200" dirty="0">
                <a:solidFill>
                  <a:schemeClr val="tx1"/>
                </a:solidFill>
              </a:rPr>
              <a:t>Trading Strategy </a:t>
            </a:r>
            <a:r>
              <a:rPr lang="en-US" sz="3200" b="0" cap="none" dirty="0">
                <a:solidFill>
                  <a:schemeClr val="accent1"/>
                </a:solidFill>
              </a:rPr>
              <a:t>Crude Oil WTI</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538960" y="1825625"/>
            <a:ext cx="4914189" cy="4351338"/>
          </a:xfrm>
          <a:prstGeom prst="rect">
            <a:avLst/>
          </a:prstGeom>
        </p:spPr>
        <p:txBody>
          <a:bodyPr>
            <a:normAutofit/>
          </a:bodyPr>
          <a:lstStyle/>
          <a:p>
            <a:pPr marL="0" indent="0">
              <a:buNone/>
            </a:pPr>
            <a:r>
              <a:rPr lang="en-US" sz="2000">
                <a:solidFill>
                  <a:schemeClr val="tx1"/>
                </a:solidFill>
              </a:rPr>
              <a:t>From this predicted data, our trading strategy is simple: we look for peaks and troughs in the returns, areas that are relatively large outliers (for this example, we’re using a threshold of 0.0015, where the EV = 0). The basic idea is that because we have a stationary time-series, when the returns take a sharp up/down-turn, we enter the position (the direction is the </a:t>
            </a:r>
            <a:r>
              <a:rPr lang="en-US" sz="2000" b="1">
                <a:solidFill>
                  <a:schemeClr val="tx1"/>
                </a:solidFill>
              </a:rPr>
              <a:t>opposite</a:t>
            </a:r>
            <a:r>
              <a:rPr lang="en-US" sz="2000">
                <a:solidFill>
                  <a:schemeClr val="tx1"/>
                </a:solidFill>
              </a:rPr>
              <a:t> from the sign of the predicted return: positive, we </a:t>
            </a:r>
            <a:r>
              <a:rPr lang="en-US" sz="2000" b="1">
                <a:solidFill>
                  <a:schemeClr val="tx1"/>
                </a:solidFill>
              </a:rPr>
              <a:t>sell</a:t>
            </a:r>
            <a:r>
              <a:rPr lang="en-US" sz="2000">
                <a:solidFill>
                  <a:schemeClr val="tx1"/>
                </a:solidFill>
              </a:rPr>
              <a:t>, negative we </a:t>
            </a:r>
            <a:r>
              <a:rPr lang="en-US" sz="2000" b="1">
                <a:solidFill>
                  <a:schemeClr val="tx1"/>
                </a:solidFill>
              </a:rPr>
              <a:t>buy</a:t>
            </a:r>
            <a:r>
              <a:rPr lang="en-US" sz="2000">
                <a:solidFill>
                  <a:schemeClr val="tx1"/>
                </a:solidFill>
              </a:rPr>
              <a:t>). Since we found a statistically significant autocorrelation at lag = 4, we will take the inverse side and close out our position in </a:t>
            </a:r>
            <a:r>
              <a:rPr lang="en-US" sz="2000" b="1">
                <a:solidFill>
                  <a:schemeClr val="tx1"/>
                </a:solidFill>
              </a:rPr>
              <a:t>4 trading days from entry</a:t>
            </a:r>
            <a:r>
              <a:rPr lang="en-US" sz="2000">
                <a:solidFill>
                  <a:schemeClr val="tx1"/>
                </a:solidFill>
              </a:rPr>
              <a:t>, </a:t>
            </a:r>
            <a:r>
              <a:rPr lang="en-US" sz="2000" i="1">
                <a:solidFill>
                  <a:schemeClr val="tx1"/>
                </a:solidFill>
              </a:rPr>
              <a:t>always</a:t>
            </a:r>
            <a:r>
              <a:rPr lang="en-US" sz="2000">
                <a:solidFill>
                  <a:schemeClr val="tx1"/>
                </a:solidFill>
              </a:rPr>
              <a:t>.</a:t>
            </a:r>
          </a:p>
          <a:p>
            <a:endParaRPr lang="en-US" sz="2000">
              <a:solidFill>
                <a:schemeClr val="tx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37</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p:txBody>
          <a:bodyPr/>
          <a:lstStyle/>
          <a:p>
            <a:r>
              <a:rPr lang="en-US" dirty="0"/>
              <a:t>Initial </a:t>
            </a:r>
            <a:r>
              <a:rPr lang="en-US" dirty="0" err="1"/>
              <a:t>backtest</a:t>
            </a:r>
            <a:r>
              <a:rPr lang="en-US" dirty="0"/>
              <a:t> results </a:t>
            </a:r>
            <a:r>
              <a:rPr lang="en-US" b="0" cap="none" dirty="0">
                <a:solidFill>
                  <a:schemeClr val="accent1"/>
                </a:solidFill>
              </a:rPr>
              <a:t>Crude Oil WTI  </a:t>
            </a:r>
            <a:endParaRPr lang="en-US" b="0" dirty="0">
              <a:solidFill>
                <a:schemeClr val="accent1"/>
              </a:solidFill>
            </a:endParaRPr>
          </a:p>
        </p:txBody>
      </p:sp>
      <p:pic>
        <p:nvPicPr>
          <p:cNvPr id="8" name="Content Placeholder 7">
            <a:extLst>
              <a:ext uri="{FF2B5EF4-FFF2-40B4-BE49-F238E27FC236}">
                <a16:creationId xmlns:a16="http://schemas.microsoft.com/office/drawing/2014/main" id="{34944AB1-6162-8346-820B-DC84BF299175}"/>
              </a:ext>
            </a:extLst>
          </p:cNvPr>
          <p:cNvPicPr>
            <a:picLocks noGrp="1"/>
          </p:cNvPicPr>
          <p:nvPr>
            <p:ph sz="quarter" idx="4"/>
          </p:nvPr>
        </p:nvPicPr>
        <p:blipFill>
          <a:blip r:embed="rId2"/>
          <a:stretch>
            <a:fillRect/>
          </a:stretch>
        </p:blipFill>
        <p:spPr>
          <a:xfrm>
            <a:off x="898071" y="1787495"/>
            <a:ext cx="10376355" cy="3660382"/>
          </a:xfrm>
          <a:prstGeom prst="rect">
            <a:avLst/>
          </a:prstGeom>
        </p:spPr>
      </p:pic>
      <p:sp>
        <p:nvSpPr>
          <p:cNvPr id="9" name="TextBox 8">
            <a:extLst>
              <a:ext uri="{FF2B5EF4-FFF2-40B4-BE49-F238E27FC236}">
                <a16:creationId xmlns:a16="http://schemas.microsoft.com/office/drawing/2014/main" id="{D6135756-4D2C-1545-8935-B046C71315E9}"/>
              </a:ext>
            </a:extLst>
          </p:cNvPr>
          <p:cNvSpPr txBox="1"/>
          <p:nvPr/>
        </p:nvSpPr>
        <p:spPr>
          <a:xfrm>
            <a:off x="746941" y="5447877"/>
            <a:ext cx="11150599" cy="1200329"/>
          </a:xfrm>
          <a:prstGeom prst="rect">
            <a:avLst/>
          </a:prstGeom>
          <a:noFill/>
        </p:spPr>
        <p:txBody>
          <a:bodyPr wrap="square" rtlCol="0">
            <a:spAutoFit/>
          </a:bodyPr>
          <a:lstStyle/>
          <a:p>
            <a:r>
              <a:rPr lang="en-US" dirty="0"/>
              <a:t>Here, we entered in the position on 5/25 with a short sell of WTI Crude at $67.47, and then issued a cover short to close out our position at $61.99, yielding a net profit of $5.48 per barrel. Assuming 44,000 barrels per contract, this transaction netted our portfolio a gross profit of $241,120.</a:t>
            </a:r>
          </a:p>
          <a:p>
            <a:endParaRPr lang="en-US" dirty="0"/>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1656184796"/>
              </p:ext>
            </p:extLst>
          </p:nvPr>
        </p:nvGraphicFramePr>
        <p:xfrm>
          <a:off x="8162364" y="2292962"/>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169894" y="1166957"/>
            <a:ext cx="10104532" cy="923330"/>
          </a:xfrm>
          <a:prstGeom prst="rect">
            <a:avLst/>
          </a:prstGeom>
          <a:noFill/>
        </p:spPr>
        <p:txBody>
          <a:bodyPr wrap="square" rtlCol="0">
            <a:spAutoFit/>
          </a:bodyPr>
          <a:lstStyle/>
          <a:p>
            <a:r>
              <a:rPr lang="en-US" dirty="0"/>
              <a:t>As an example of the strategy in action, multiple positions were entered over the period from May 19</a:t>
            </a:r>
            <a:r>
              <a:rPr lang="en-US" baseline="30000" dirty="0"/>
              <a:t>th</a:t>
            </a:r>
            <a:r>
              <a:rPr lang="en-US" dirty="0"/>
              <a:t> to June 16</a:t>
            </a:r>
            <a:r>
              <a:rPr lang="en-US" baseline="30000" dirty="0"/>
              <a:t>th</a:t>
            </a:r>
            <a:r>
              <a:rPr lang="en-US" dirty="0"/>
              <a:t>, 2019:</a:t>
            </a:r>
          </a:p>
          <a:p>
            <a:endParaRPr lang="en-US" dirty="0"/>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775011" y="4410641"/>
            <a:ext cx="2944907" cy="779924"/>
          </a:xfrm>
        </p:spPr>
        <p:txBody>
          <a:bodyPr>
            <a:normAutofit fontScale="47500" lnSpcReduction="20000"/>
          </a:bodyPr>
          <a:lstStyle/>
          <a:p>
            <a:pPr marL="0" indent="0">
              <a:buNone/>
            </a:pPr>
            <a:r>
              <a:rPr lang="en-US" dirty="0"/>
              <a:t>Dashed lines: 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524246" y="5467064"/>
            <a:ext cx="10972988" cy="920336"/>
          </a:xfrm>
        </p:spPr>
        <p:txBody>
          <a:bodyPr>
            <a:normAutofit fontScale="85000" lnSpcReduction="20000"/>
          </a:bodyPr>
          <a:lstStyle/>
          <a:p>
            <a:pPr marL="0" indent="0">
              <a:buNone/>
            </a:pPr>
            <a:r>
              <a:rPr lang="en-US" dirty="0"/>
              <a:t>Year to date in 2019, our testing data range, we issue exactly 16 positions (32 transactions), leaving us with a net zero position at the end of the holding period, for a total profit of $408,000 assuming 50,000 contracts per transaction.</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p:txBody>
          <a:bodyPr/>
          <a:lstStyle/>
          <a:p>
            <a:r>
              <a:rPr lang="en-US" dirty="0"/>
              <a:t>mean revision strategy performance </a:t>
            </a:r>
            <a:r>
              <a:rPr lang="en-US" b="0" cap="none" dirty="0">
                <a:solidFill>
                  <a:schemeClr val="accent1"/>
                </a:solidFill>
              </a:rPr>
              <a:t>Crude Oil WTI</a:t>
            </a:r>
            <a:endParaRPr lang="en-US" b="0" dirty="0">
              <a:solidFill>
                <a:schemeClr val="accent1"/>
              </a:solidFill>
            </a:endParaRPr>
          </a:p>
        </p:txBody>
      </p:sp>
      <p:pic>
        <p:nvPicPr>
          <p:cNvPr id="8" name="Content Placeholder 7">
            <a:extLst>
              <a:ext uri="{FF2B5EF4-FFF2-40B4-BE49-F238E27FC236}">
                <a16:creationId xmlns:a16="http://schemas.microsoft.com/office/drawing/2014/main" id="{22BE8412-4D43-1547-90DB-AF03D48268CA}"/>
              </a:ext>
            </a:extLst>
          </p:cNvPr>
          <p:cNvPicPr>
            <a:picLocks noGrp="1"/>
          </p:cNvPicPr>
          <p:nvPr>
            <p:ph sz="quarter" idx="4"/>
          </p:nvPr>
        </p:nvPicPr>
        <p:blipFill>
          <a:blip r:embed="rId2"/>
          <a:stretch>
            <a:fillRect/>
          </a:stretch>
        </p:blipFill>
        <p:spPr>
          <a:xfrm>
            <a:off x="524246" y="1308988"/>
            <a:ext cx="10839450" cy="4016046"/>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smtClean="0"/>
              <a:t>Executive summary</a:t>
            </a:r>
            <a:endParaRPr lang="en-US" dirty="0"/>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635208960"/>
              </p:ext>
            </p:extLst>
          </p:nvPr>
        </p:nvGraphicFramePr>
        <p:xfrm>
          <a:off x="326569" y="119539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 </a:t>
            </a:r>
            <a:r>
              <a:rPr lang="en-US" sz="3200" b="1" kern="1200" cap="all" baseline="0" noProof="0" dirty="0" smtClean="0">
                <a:solidFill>
                  <a:schemeClr val="tx1"/>
                </a:solidFill>
                <a:latin typeface="+mj-lt"/>
                <a:ea typeface="+mj-ea"/>
                <a:cs typeface="+mj-cs"/>
              </a:rPr>
              <a:t>Summary</a:t>
            </a:r>
            <a:r>
              <a:rPr lang="en-US" sz="3200" b="1" kern="1200" cap="all" noProof="0" dirty="0" smtClean="0">
                <a:solidFill>
                  <a:schemeClr val="tx1"/>
                </a:solidFill>
                <a:latin typeface="+mj-lt"/>
                <a:ea typeface="+mj-ea"/>
                <a:cs typeface="+mj-cs"/>
              </a:rPr>
              <a:t> </a:t>
            </a:r>
            <a:r>
              <a:rPr lang="en-US" sz="3200" b="1" kern="1200" cap="all" baseline="0" noProof="0" dirty="0" smtClean="0">
                <a:solidFill>
                  <a:schemeClr val="tx1"/>
                </a:solidFill>
                <a:latin typeface="+mj-lt"/>
                <a:ea typeface="+mj-ea"/>
                <a:cs typeface="+mj-cs"/>
              </a:rPr>
              <a:t>Results</a:t>
            </a:r>
            <a:endParaRPr lang="en-US" sz="3200" b="1" kern="1200" cap="all" baseline="0" noProof="0" dirty="0">
              <a:solidFill>
                <a:schemeClr val="tx1"/>
              </a:solidFill>
              <a:latin typeface="+mj-lt"/>
              <a:ea typeface="+mj-ea"/>
              <a:cs typeface="+mj-cs"/>
            </a:endParaRP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40</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smtClean="0">
                <a:solidFill>
                  <a:schemeClr val="tx1"/>
                </a:solidFill>
              </a:rPr>
              <a:t>PnL</a:t>
            </a:r>
            <a:r>
              <a:rPr lang="en-US" sz="2000" b="1" kern="1200" noProof="0" dirty="0" smtClean="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smtClean="0"/>
              <a:t>22.39</a:t>
            </a:r>
            <a:r>
              <a:rPr lang="en-US" sz="2000" b="1" kern="1200" noProof="0" dirty="0" smtClean="0">
                <a:solidFill>
                  <a:schemeClr val="tx1"/>
                </a:solidFill>
              </a:rPr>
              <a:t>%</a:t>
            </a:r>
            <a:r>
              <a:rPr lang="en-US" sz="2000" kern="1200" noProof="0" dirty="0">
                <a:solidFill>
                  <a:schemeClr val="tx1"/>
                </a:solidFill>
              </a:rPr>
              <a:t> </a:t>
            </a:r>
            <a:r>
              <a:rPr lang="en-US" sz="2000" dirty="0" smtClean="0"/>
              <a:t>year to date</a:t>
            </a:r>
            <a:r>
              <a:rPr lang="en-US" sz="2000" kern="1200" noProof="0" dirty="0" smtClean="0">
                <a:solidFill>
                  <a:schemeClr val="tx1"/>
                </a:solidFill>
              </a:rPr>
              <a:t>.</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898373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9EFF13-2227-4448-B489-1973C6BBCC57}"/>
              </a:ext>
            </a:extLst>
          </p:cNvPr>
          <p:cNvSpPr>
            <a:spLocks noGrp="1"/>
          </p:cNvSpPr>
          <p:nvPr>
            <p:ph type="sldNum" sz="quarter" idx="12"/>
          </p:nvPr>
        </p:nvSpPr>
        <p:spPr/>
        <p:txBody>
          <a:bodyPr/>
          <a:lstStyle/>
          <a:p>
            <a:fld id="{9EC71654-96A5-4280-94F3-931C61A9F92C}" type="slidenum">
              <a:rPr lang="en-US" noProof="0" smtClean="0"/>
              <a:pPr/>
              <a:t>41</a:t>
            </a:fld>
            <a:endParaRPr lang="en-US" noProof="0" dirty="0"/>
          </a:p>
        </p:txBody>
      </p:sp>
      <p:sp>
        <p:nvSpPr>
          <p:cNvPr id="5" name="Title 4">
            <a:extLst>
              <a:ext uri="{FF2B5EF4-FFF2-40B4-BE49-F238E27FC236}">
                <a16:creationId xmlns:a16="http://schemas.microsoft.com/office/drawing/2014/main" id="{32F98305-934D-F647-98AF-F8946D2D285E}"/>
              </a:ext>
            </a:extLst>
          </p:cNvPr>
          <p:cNvSpPr>
            <a:spLocks noGrp="1"/>
          </p:cNvSpPr>
          <p:nvPr>
            <p:ph type="title"/>
          </p:nvPr>
        </p:nvSpPr>
        <p:spPr>
          <a:xfrm>
            <a:off x="515938" y="246621"/>
            <a:ext cx="11150600" cy="533308"/>
          </a:xfrm>
        </p:spPr>
        <p:txBody>
          <a:bodyPr/>
          <a:lstStyle/>
          <a:p>
            <a:r>
              <a:rPr lang="en-US" dirty="0"/>
              <a:t>predictive model </a:t>
            </a:r>
            <a:r>
              <a:rPr lang="en-US" b="0" cap="none" dirty="0">
                <a:solidFill>
                  <a:schemeClr val="accent1"/>
                </a:solidFill>
              </a:rPr>
              <a:t>Crude Oil Brent</a:t>
            </a:r>
            <a:endParaRPr lang="en-US" dirty="0"/>
          </a:p>
        </p:txBody>
      </p:sp>
      <p:pic>
        <p:nvPicPr>
          <p:cNvPr id="7" name="Content Placeholder 6">
            <a:extLst>
              <a:ext uri="{FF2B5EF4-FFF2-40B4-BE49-F238E27FC236}">
                <a16:creationId xmlns:a16="http://schemas.microsoft.com/office/drawing/2014/main" id="{6A762C09-3DF2-814A-8E31-13F7039D80FF}"/>
              </a:ext>
            </a:extLst>
          </p:cNvPr>
          <p:cNvPicPr>
            <a:picLocks noGrp="1"/>
          </p:cNvPicPr>
          <p:nvPr>
            <p:ph sz="half" idx="1"/>
          </p:nvPr>
        </p:nvPicPr>
        <p:blipFill>
          <a:blip r:embed="rId2"/>
          <a:stretch>
            <a:fillRect/>
          </a:stretch>
        </p:blipFill>
        <p:spPr>
          <a:xfrm>
            <a:off x="638528" y="1690132"/>
            <a:ext cx="10345271" cy="3365962"/>
          </a:xfrm>
          <a:prstGeom prst="rect">
            <a:avLst/>
          </a:prstGeom>
        </p:spPr>
      </p:pic>
      <p:sp>
        <p:nvSpPr>
          <p:cNvPr id="8" name="TextBox 7">
            <a:extLst>
              <a:ext uri="{FF2B5EF4-FFF2-40B4-BE49-F238E27FC236}">
                <a16:creationId xmlns:a16="http://schemas.microsoft.com/office/drawing/2014/main" id="{F72452D0-2212-CD42-99BC-FA9B2E38CB06}"/>
              </a:ext>
            </a:extLst>
          </p:cNvPr>
          <p:cNvSpPr txBox="1"/>
          <p:nvPr/>
        </p:nvSpPr>
        <p:spPr>
          <a:xfrm>
            <a:off x="515938" y="779929"/>
            <a:ext cx="10847758" cy="923330"/>
          </a:xfrm>
          <a:prstGeom prst="rect">
            <a:avLst/>
          </a:prstGeom>
          <a:noFill/>
        </p:spPr>
        <p:txBody>
          <a:bodyPr wrap="square" rtlCol="0">
            <a:spAutoFit/>
          </a:bodyPr>
          <a:lstStyle/>
          <a:p>
            <a:r>
              <a:rPr lang="en-US" dirty="0"/>
              <a:t>An ARIMA model with drift (non-stationary) will be used to model the random walk behavior seen in the returns. A separate GARCH process will be used in conjunction with our ARIMA model for the forecasting. The fitted model is an ARIMA (1, 1, 0) with drift (mean != 0), with an autoregressive coefficient of -0.586.</a:t>
            </a:r>
            <a:r>
              <a:rPr lang="en-US" baseline="-25000" dirty="0"/>
              <a:t> </a:t>
            </a:r>
            <a:endParaRPr lang="en-US" dirty="0"/>
          </a:p>
        </p:txBody>
      </p:sp>
      <p:sp>
        <p:nvSpPr>
          <p:cNvPr id="4" name="Content Placeholder 3">
            <a:extLst>
              <a:ext uri="{FF2B5EF4-FFF2-40B4-BE49-F238E27FC236}">
                <a16:creationId xmlns:a16="http://schemas.microsoft.com/office/drawing/2014/main" id="{369A2417-5F24-A947-A351-7672728CACC9}"/>
              </a:ext>
            </a:extLst>
          </p:cNvPr>
          <p:cNvSpPr>
            <a:spLocks noGrp="1"/>
          </p:cNvSpPr>
          <p:nvPr>
            <p:ph sz="half" idx="2"/>
          </p:nvPr>
        </p:nvSpPr>
        <p:spPr>
          <a:xfrm>
            <a:off x="638528" y="5167868"/>
            <a:ext cx="10345271" cy="1129553"/>
          </a:xfrm>
        </p:spPr>
        <p:txBody>
          <a:bodyPr>
            <a:normAutofit/>
          </a:bodyPr>
          <a:lstStyle/>
          <a:p>
            <a:pPr marL="0" indent="0">
              <a:buNone/>
            </a:pPr>
            <a:r>
              <a:rPr lang="en-US" sz="1800" dirty="0"/>
              <a:t>This model is a more aggressive attempt to capture the oscillations of the return series and profit from the extreme levels of volatility. We are going to first use a threshold of .02, as the threshold for our trading rule, and our direction will be inverse to the direction of the movement, due to the strong positive autocorrelation behavior we have observed.</a:t>
            </a:r>
          </a:p>
        </p:txBody>
      </p:sp>
    </p:spTree>
    <p:extLst>
      <p:ext uri="{BB962C8B-B14F-4D97-AF65-F5344CB8AC3E}">
        <p14:creationId xmlns:p14="http://schemas.microsoft.com/office/powerpoint/2010/main" val="405642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t>TRADING STRATEGY AND PERFORMANCE </a:t>
            </a:r>
            <a:r>
              <a:rPr lang="en-US" dirty="0">
                <a:solidFill>
                  <a:schemeClr val="accent1"/>
                </a:solidFill>
              </a:rPr>
              <a:t>Crude Oil Brent</a:t>
            </a:r>
            <a:endParaRPr lang="en-US" dirty="0"/>
          </a:p>
        </p:txBody>
      </p:sp>
      <p:pic>
        <p:nvPicPr>
          <p:cNvPr id="6" name="Content Placeholder 5">
            <a:extLst>
              <a:ext uri="{FF2B5EF4-FFF2-40B4-BE49-F238E27FC236}">
                <a16:creationId xmlns:a16="http://schemas.microsoft.com/office/drawing/2014/main" id="{55C30915-1F35-B249-AB58-0655606402F7}"/>
              </a:ext>
            </a:extLst>
          </p:cNvPr>
          <p:cNvPicPr>
            <a:picLocks noGrp="1"/>
          </p:cNvPicPr>
          <p:nvPr>
            <p:ph idx="1"/>
          </p:nvPr>
        </p:nvPicPr>
        <p:blipFill>
          <a:blip r:embed="rId2"/>
          <a:stretch>
            <a:fillRect/>
          </a:stretch>
        </p:blipFill>
        <p:spPr>
          <a:xfrm>
            <a:off x="2926079" y="1344398"/>
            <a:ext cx="8516983" cy="4594848"/>
          </a:xfrm>
          <a:prstGeom prst="rect">
            <a:avLst/>
          </a:prstGeom>
        </p:spPr>
      </p:pic>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496978" y="1344398"/>
            <a:ext cx="2429102" cy="3811588"/>
          </a:xfrm>
        </p:spPr>
        <p:txBody>
          <a:bodyPr/>
          <a:lstStyle/>
          <a:p>
            <a:r>
              <a:rPr lang="en-US" dirty="0"/>
              <a:t>With a low trading threshold from the models predicted values, and a short-period, explosive volatility time series, the resulting strategy is one with a 1 day holding period per transaction. The </a:t>
            </a:r>
            <a:r>
              <a:rPr lang="en-US" dirty="0" smtClean="0"/>
              <a:t>annualized return </a:t>
            </a:r>
            <a:r>
              <a:rPr lang="en-US" dirty="0"/>
              <a:t>on the strategy is 29.27%, resulting from 97 holdings over the period.</a:t>
            </a:r>
          </a:p>
          <a:p>
            <a:endParaRPr lang="en-US" dirty="0"/>
          </a:p>
        </p:txBody>
      </p:sp>
    </p:spTree>
    <p:extLst>
      <p:ext uri="{BB962C8B-B14F-4D97-AF65-F5344CB8AC3E}">
        <p14:creationId xmlns:p14="http://schemas.microsoft.com/office/powerpoint/2010/main" val="726868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prstGeom prst="rect">
            <a:avLst/>
          </a:prstGeom>
        </p:spPr>
        <p:txBody>
          <a:bodyPr vert="horz" lIns="0" tIns="0" rIns="0" bIns="0" rtlCol="0" anchor="ctr">
            <a:normAutofit/>
          </a:bodyPr>
          <a:lstStyle/>
          <a:p>
            <a:r>
              <a:rPr lang="en-US" sz="3200" b="1" kern="1200" cap="all" baseline="0" noProof="0" dirty="0">
                <a:solidFill>
                  <a:schemeClr val="tx1"/>
                </a:solidFill>
                <a:latin typeface="+mj-lt"/>
                <a:ea typeface="+mj-ea"/>
                <a:cs typeface="+mj-cs"/>
              </a:rPr>
              <a:t>Portfolio </a:t>
            </a:r>
            <a:r>
              <a:rPr lang="en-US" sz="3200" b="1" kern="1200" cap="all" baseline="0" noProof="0" dirty="0" smtClean="0">
                <a:solidFill>
                  <a:schemeClr val="tx1"/>
                </a:solidFill>
                <a:latin typeface="+mj-lt"/>
                <a:ea typeface="+mj-ea"/>
                <a:cs typeface="+mj-cs"/>
              </a:rPr>
              <a:t>B Summary</a:t>
            </a:r>
            <a:r>
              <a:rPr lang="en-US" sz="3200" b="1" kern="1200" cap="all" noProof="0" dirty="0" smtClean="0">
                <a:solidFill>
                  <a:schemeClr val="tx1"/>
                </a:solidFill>
                <a:latin typeface="+mj-lt"/>
                <a:ea typeface="+mj-ea"/>
                <a:cs typeface="+mj-cs"/>
              </a:rPr>
              <a:t> </a:t>
            </a:r>
            <a:r>
              <a:rPr lang="en-US" sz="3200" b="1" kern="1200" cap="all" baseline="0" noProof="0" dirty="0" smtClean="0">
                <a:solidFill>
                  <a:schemeClr val="tx1"/>
                </a:solidFill>
                <a:latin typeface="+mj-lt"/>
                <a:ea typeface="+mj-ea"/>
                <a:cs typeface="+mj-cs"/>
              </a:rPr>
              <a:t>Results</a:t>
            </a:r>
            <a:endParaRPr lang="en-US" sz="3200" b="1" kern="1200" cap="all" baseline="0" noProof="0" dirty="0">
              <a:solidFill>
                <a:schemeClr val="tx1"/>
              </a:solidFill>
              <a:latin typeface="+mj-lt"/>
              <a:ea typeface="+mj-ea"/>
              <a:cs typeface="+mj-cs"/>
            </a:endParaRPr>
          </a:p>
        </p:txBody>
      </p:sp>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prstGeom prst="rect">
            <a:avLst/>
          </a:prstGeom>
        </p:spPr>
        <p:txBody>
          <a:bodyPr vert="horz" lIns="0" tIns="0" rIns="0" bIns="0" rtlCol="0" anchor="ctr">
            <a:normAutofit/>
          </a:bodyPr>
          <a:lstStyle/>
          <a:p>
            <a:pPr>
              <a:spcAft>
                <a:spcPts val="600"/>
              </a:spcAft>
            </a:pPr>
            <a:fld id="{9EC71654-96A5-4280-94F3-931C61A9F92C}" type="slidenum">
              <a:rPr lang="en-US" sz="900" kern="1200" noProof="0" smtClean="0">
                <a:solidFill>
                  <a:schemeClr val="bg1"/>
                </a:solidFill>
                <a:latin typeface="+mn-lt"/>
                <a:ea typeface="+mn-ea"/>
                <a:cs typeface="+mn-cs"/>
              </a:rPr>
              <a:pPr>
                <a:spcAft>
                  <a:spcPts val="600"/>
                </a:spcAft>
              </a:pPr>
              <a:t>43</a:t>
            </a:fld>
            <a:endParaRPr lang="en-US" sz="900" kern="1200" noProof="0">
              <a:solidFill>
                <a:schemeClr val="bg1"/>
              </a:solidFill>
              <a:latin typeface="+mn-lt"/>
              <a:ea typeface="+mn-ea"/>
              <a:cs typeface="+mn-cs"/>
            </a:endParaRPr>
          </a:p>
        </p:txBody>
      </p:sp>
      <p:sp>
        <p:nvSpPr>
          <p:cNvPr id="5" name="TextBox 4">
            <a:extLst>
              <a:ext uri="{FF2B5EF4-FFF2-40B4-BE49-F238E27FC236}">
                <a16:creationId xmlns:a16="http://schemas.microsoft.com/office/drawing/2014/main" id="{9872A5DF-FCB3-4E3F-AF95-7CF114D168AE}"/>
              </a:ext>
            </a:extLst>
          </p:cNvPr>
          <p:cNvSpPr txBox="1"/>
          <p:nvPr/>
        </p:nvSpPr>
        <p:spPr>
          <a:xfrm>
            <a:off x="659811" y="1455233"/>
            <a:ext cx="8012857" cy="4712230"/>
          </a:xfrm>
          <a:prstGeom prst="rect">
            <a:avLst/>
          </a:prstGeom>
        </p:spPr>
        <p:txBody>
          <a:bodyPr vert="horz" lIns="0" tIns="0" rIns="0" bIns="0" rtlCol="0">
            <a:normAutofit/>
          </a:bodyPr>
          <a:lstStyle/>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Data pre-processing, normalization and augmentation.</a:t>
            </a:r>
          </a:p>
          <a:p>
            <a:pPr marL="171450" indent="-228600">
              <a:lnSpc>
                <a:spcPct val="90000"/>
              </a:lnSpc>
              <a:spcAft>
                <a:spcPts val="600"/>
              </a:spcAft>
              <a:buFont typeface="Arial" panose="020B0604020202020204" pitchFamily="34" charset="0"/>
              <a:buChar char="•"/>
            </a:pPr>
            <a:r>
              <a:rPr lang="en-US" sz="2000" b="1" kern="1200" noProof="0" dirty="0">
                <a:solidFill>
                  <a:schemeClr val="tx1"/>
                </a:solidFill>
              </a:rPr>
              <a:t>Risk profiles</a:t>
            </a:r>
            <a:r>
              <a:rPr lang="en-US" sz="2000" kern="1200" noProof="0" dirty="0">
                <a:solidFill>
                  <a:schemeClr val="tx1"/>
                </a:solidFill>
              </a:rPr>
              <a:t> for each of the various assets &amp; corresponding parametric model estimates.</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Preliminary time series analysis &amp; statistical correlations for </a:t>
            </a:r>
            <a:r>
              <a:rPr lang="en-US" sz="2000" b="1" kern="1200" noProof="0" dirty="0">
                <a:solidFill>
                  <a:schemeClr val="tx1"/>
                </a:solidFill>
              </a:rPr>
              <a:t>Crude products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A predictive model for WTI, and corresponding trading strategy (</a:t>
            </a:r>
            <a:r>
              <a:rPr lang="en-US" sz="2000" b="1" kern="1200" noProof="0" dirty="0">
                <a:solidFill>
                  <a:schemeClr val="tx1"/>
                </a:solidFill>
              </a:rPr>
              <a:t>mean-revision</a:t>
            </a:r>
            <a:r>
              <a:rPr lang="en-US" sz="2000" kern="1200" noProof="0" dirty="0">
                <a:solidFill>
                  <a:schemeClr val="tx1"/>
                </a:solidFill>
              </a:rPr>
              <a:t>).</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Initial </a:t>
            </a:r>
            <a:r>
              <a:rPr lang="en-US" sz="2000" kern="1200" noProof="0" dirty="0" err="1">
                <a:solidFill>
                  <a:schemeClr val="tx1"/>
                </a:solidFill>
              </a:rPr>
              <a:t>backtest</a:t>
            </a:r>
            <a:r>
              <a:rPr lang="en-US" sz="2000" kern="1200" noProof="0" dirty="0">
                <a:solidFill>
                  <a:schemeClr val="tx1"/>
                </a:solidFill>
              </a:rPr>
              <a:t> results </a:t>
            </a:r>
            <a:r>
              <a:rPr lang="en-US" sz="2000" b="1" kern="1200" noProof="0" dirty="0">
                <a:solidFill>
                  <a:schemeClr val="tx1"/>
                </a:solidFill>
              </a:rPr>
              <a:t>yield net positive </a:t>
            </a:r>
            <a:r>
              <a:rPr lang="en-US" sz="2000" b="1" kern="1200" noProof="0" dirty="0" err="1" smtClean="0">
                <a:solidFill>
                  <a:schemeClr val="tx1"/>
                </a:solidFill>
              </a:rPr>
              <a:t>PnL</a:t>
            </a:r>
            <a:r>
              <a:rPr lang="en-US" sz="2000" b="1" kern="1200" noProof="0" dirty="0" smtClean="0">
                <a:solidFill>
                  <a:schemeClr val="tx1"/>
                </a:solidFill>
              </a:rPr>
              <a:t> and returns</a:t>
            </a:r>
            <a:r>
              <a:rPr lang="en-US" sz="2000" kern="1200" noProof="0" dirty="0">
                <a:solidFill>
                  <a:schemeClr val="tx1"/>
                </a:solidFill>
              </a:rPr>
              <a:t> for the testing period (2019).</a:t>
            </a: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WTI mean revision strategy performance is </a:t>
            </a:r>
            <a:r>
              <a:rPr lang="en-US" sz="2000" b="1" noProof="0" dirty="0" smtClean="0"/>
              <a:t>29.27</a:t>
            </a:r>
            <a:r>
              <a:rPr lang="en-US" sz="2000" b="1" kern="1200" noProof="0" dirty="0" smtClean="0">
                <a:solidFill>
                  <a:schemeClr val="tx1"/>
                </a:solidFill>
              </a:rPr>
              <a:t>%</a:t>
            </a:r>
            <a:r>
              <a:rPr lang="en-US" sz="2000" kern="1200" noProof="0" dirty="0">
                <a:solidFill>
                  <a:schemeClr val="tx1"/>
                </a:solidFill>
              </a:rPr>
              <a:t> </a:t>
            </a:r>
            <a:r>
              <a:rPr lang="en-US" sz="2000" kern="1200" noProof="0" dirty="0" smtClean="0">
                <a:solidFill>
                  <a:schemeClr val="tx1"/>
                </a:solidFill>
              </a:rPr>
              <a:t>annualized returns.</a:t>
            </a:r>
            <a:endParaRPr lang="en-US" sz="2000" kern="1200" noProof="0" dirty="0">
              <a:solidFill>
                <a:schemeClr val="tx1"/>
              </a:solidFill>
            </a:endParaRPr>
          </a:p>
          <a:p>
            <a:pPr marL="171450" indent="-228600">
              <a:lnSpc>
                <a:spcPct val="90000"/>
              </a:lnSpc>
              <a:spcAft>
                <a:spcPts val="600"/>
              </a:spcAft>
              <a:buFont typeface="Arial" panose="020B0604020202020204" pitchFamily="34" charset="0"/>
              <a:buChar char="•"/>
            </a:pPr>
            <a:r>
              <a:rPr lang="en-US" sz="2000" kern="1200" noProof="0" dirty="0">
                <a:solidFill>
                  <a:schemeClr val="tx1"/>
                </a:solidFill>
              </a:rPr>
              <a:t>The trade execution / </a:t>
            </a:r>
            <a:r>
              <a:rPr lang="en-US" sz="2000" kern="1200" noProof="0" dirty="0" err="1">
                <a:solidFill>
                  <a:schemeClr val="tx1"/>
                </a:solidFill>
              </a:rPr>
              <a:t>PnL</a:t>
            </a:r>
            <a:r>
              <a:rPr lang="en-US" sz="2000" kern="1200" noProof="0" dirty="0">
                <a:solidFill>
                  <a:schemeClr val="tx1"/>
                </a:solidFill>
              </a:rPr>
              <a:t> </a:t>
            </a:r>
            <a:r>
              <a:rPr lang="en-US" sz="2000" b="1" kern="1200" noProof="0" dirty="0">
                <a:solidFill>
                  <a:schemeClr val="tx1"/>
                </a:solidFill>
              </a:rPr>
              <a:t>dashboard</a:t>
            </a:r>
            <a:r>
              <a:rPr lang="en-US" sz="2000" kern="1200" noProof="0" dirty="0">
                <a:solidFill>
                  <a:schemeClr val="tx1"/>
                </a:solidFill>
              </a:rPr>
              <a:t> is functional locally.</a:t>
            </a:r>
          </a:p>
          <a:p>
            <a:pPr indent="-228600">
              <a:lnSpc>
                <a:spcPct val="90000"/>
              </a:lnSpc>
              <a:spcAft>
                <a:spcPts val="600"/>
              </a:spcAft>
              <a:buFont typeface="Arial" panose="020B0604020202020204" pitchFamily="34" charset="0"/>
              <a:buChar char="•"/>
            </a:pPr>
            <a:endParaRPr lang="en-US" sz="1900" kern="1200" noProof="0" dirty="0">
              <a:solidFill>
                <a:schemeClr val="tx1"/>
              </a:solidFill>
              <a:latin typeface="+mn-lt"/>
              <a:ea typeface="+mn-ea"/>
              <a:cs typeface="+mn-cs"/>
            </a:endParaRPr>
          </a:p>
        </p:txBody>
      </p:sp>
    </p:spTree>
    <p:extLst>
      <p:ext uri="{BB962C8B-B14F-4D97-AF65-F5344CB8AC3E}">
        <p14:creationId xmlns:p14="http://schemas.microsoft.com/office/powerpoint/2010/main" val="266001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 ( $22 Million cap ex spend)</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47</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p:txBody>
          <a:bodyPr/>
          <a:lstStyle/>
          <a:p>
            <a:r>
              <a:rPr lang="en-US" dirty="0" smtClean="0"/>
              <a:t>Executive summary</a:t>
            </a:r>
            <a:endParaRPr lang="en-US" dirty="0"/>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2581137831"/>
              </p:ext>
            </p:extLst>
          </p:nvPr>
        </p:nvGraphicFramePr>
        <p:xfrm>
          <a:off x="326569" y="1294456"/>
          <a:ext cx="8835360" cy="493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78462" cy="2834508"/>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 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16c05727-aa75-4e4a-9b5f-8a80a1165891"/>
    <ds:schemaRef ds:uri="http://purl.org/dc/terms/"/>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Slice</Template>
  <TotalTime>0</TotalTime>
  <Words>3822</Words>
  <Application>Microsoft Office PowerPoint</Application>
  <PresentationFormat>Widescreen</PresentationFormat>
  <Paragraphs>327</Paragraphs>
  <Slides>54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raising capital</vt:lpstr>
      <vt:lpstr>Three characteristics of our strategy</vt:lpstr>
      <vt:lpstr>Portfolio Strategies</vt:lpstr>
      <vt:lpstr>Portfolio B Strategies Continued…</vt:lpstr>
      <vt:lpstr>Proposed Methodology</vt:lpstr>
      <vt:lpstr>PowerPoint Presentation</vt:lpstr>
      <vt:lpstr>PowerPoint Presentation</vt:lpstr>
      <vt:lpstr>Tool / Technology Overview</vt:lpstr>
      <vt:lpstr>Custom Data Set Creation</vt:lpstr>
      <vt:lpstr>Forming a Continuous futures contract</vt:lpstr>
      <vt:lpstr>Forming a Continuous futures contract(Continued)</vt:lpstr>
      <vt:lpstr>Forming a Continuous futures contract(Continued)</vt:lpstr>
      <vt:lpstr>Data Set  Department of energy weekly report data</vt:lpstr>
      <vt:lpstr>Data Set   Global index-continuous energy future contracts-Feature development</vt:lpstr>
      <vt:lpstr>Data Set  complete list of raw attributes</vt:lpstr>
      <vt:lpstr>PowerPoint Presentation</vt:lpstr>
      <vt:lpstr>Data Preprocessing, Normalization, and Augmentation</vt:lpstr>
      <vt:lpstr>RISK PROFILES All Commodities</vt:lpstr>
      <vt:lpstr>RISK PROFILES All Commodities Continued</vt:lpstr>
      <vt:lpstr>RISK PROFILES Crude Oil WTI </vt:lpstr>
      <vt:lpstr>Risk Profiles Crude Oil WTI</vt:lpstr>
      <vt:lpstr>Preliminary time series analysis &amp; statistical Correlation Crude Oil WTI</vt:lpstr>
      <vt:lpstr>predictive model Crude Oil WTI</vt:lpstr>
      <vt:lpstr>Risk Profile Crude Oil Brent</vt:lpstr>
      <vt:lpstr>Risk Profile Crude Oil Brent</vt:lpstr>
      <vt:lpstr>Preliminary time series analysis &amp; statistical Correlation Crude Oil Brent</vt:lpstr>
      <vt:lpstr>PowerPoint Presentation</vt:lpstr>
      <vt:lpstr>Trading Strategy Crude Oil WTI</vt:lpstr>
      <vt:lpstr>Initial backtest results Crude Oil WTI  </vt:lpstr>
      <vt:lpstr>mean revision strategy performance Crude Oil WTI</vt:lpstr>
      <vt:lpstr>Portfolio A Summary Results</vt:lpstr>
      <vt:lpstr>predictive model Crude Oil Brent</vt:lpstr>
      <vt:lpstr>TRADING STRATEGY AND PERFORMANCE Crude Oil Brent</vt:lpstr>
      <vt:lpstr>Portfolio B Summary Results</vt:lpstr>
      <vt:lpstr>PowerPoint Presentation</vt:lpstr>
      <vt:lpstr>Project deliverables ( $22 Million cap ex spend)</vt:lpstr>
      <vt:lpstr>Project timeline</vt:lpstr>
      <vt:lpstr>team</vt:lpstr>
      <vt:lpstr>Thank you!</vt:lpstr>
      <vt:lpstr>Appendix</vt:lpstr>
      <vt:lpstr>Correlations</vt:lpstr>
      <vt:lpstr>Further analysis</vt:lpstr>
      <vt:lpstr>Further analysis</vt:lpstr>
      <vt:lpstr>Further analysis</vt:lpstr>
      <vt:lpstr>Further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2019-10-31T04:26:19Z</dcterms:created>
  <dcterms:modified xsi:type="dcterms:W3CDTF">2019-11-01T20:57:35Z</dcterms:modified>
</cp:coreProperties>
</file>